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83" r:id="rId5"/>
    <p:sldId id="279" r:id="rId6"/>
    <p:sldId id="284" r:id="rId7"/>
    <p:sldId id="259" r:id="rId8"/>
    <p:sldId id="260" r:id="rId9"/>
    <p:sldId id="267" r:id="rId10"/>
    <p:sldId id="268" r:id="rId11"/>
    <p:sldId id="274" r:id="rId12"/>
    <p:sldId id="269" r:id="rId13"/>
    <p:sldId id="270" r:id="rId14"/>
    <p:sldId id="271" r:id="rId15"/>
    <p:sldId id="272" r:id="rId16"/>
    <p:sldId id="273" r:id="rId17"/>
    <p:sldId id="276" r:id="rId18"/>
    <p:sldId id="278" r:id="rId19"/>
    <p:sldId id="277" r:id="rId20"/>
    <p:sldId id="281" r:id="rId21"/>
    <p:sldId id="282" r:id="rId22"/>
    <p:sldId id="275" r:id="rId23"/>
    <p:sldId id="280" r:id="rId24"/>
    <p:sldId id="265" r:id="rId25"/>
    <p:sldId id="266" r:id="rId26"/>
    <p:sldId id="263" r:id="rId27"/>
    <p:sldId id="264" r:id="rId28"/>
    <p:sldId id="262" r:id="rId29"/>
    <p:sldId id="261" r:id="rId30"/>
  </p:sldIdLst>
  <p:sldSz cx="12192000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E2C"/>
    <a:srgbClr val="7B72F4"/>
    <a:srgbClr val="E37E33"/>
    <a:srgbClr val="97B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909" autoAdjust="0"/>
  </p:normalViewPr>
  <p:slideViewPr>
    <p:cSldViewPr>
      <p:cViewPr varScale="1">
        <p:scale>
          <a:sx n="64" d="100"/>
          <a:sy n="64" d="100"/>
        </p:scale>
        <p:origin x="384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84A43-33BC-46B1-BE38-FD6E06ABDEB9}" type="datetimeFigureOut">
              <a:rPr lang="cs-CZ" smtClean="0"/>
              <a:t>14.02.2017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E0E6E-A6E2-428B-B4AC-C9935DFBD1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25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102018-17AB-4735-A54E-8A74FFFF836D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434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kpsatweb.cz/css/css-tridy-class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kpsatweb.cz/css/css-tridy-class.html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b="1" dirty="0" smtClean="0"/>
              <a:t>Přímý zápis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/>
              <a:t>Vysvětlení: &lt;p&gt; je značka vymezující odstavec; z anglického </a:t>
            </a:r>
            <a:r>
              <a:rPr lang="cs-CZ" sz="1200" dirty="0" err="1" smtClean="0"/>
              <a:t>paragraph</a:t>
            </a:r>
            <a:r>
              <a:rPr lang="cs-CZ" sz="1200" dirty="0" smtClean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/>
              <a:t>Atribut "style" je obecný atribut použitelný u každého prvku.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err="1" smtClean="0"/>
              <a:t>Color</a:t>
            </a:r>
            <a:r>
              <a:rPr lang="cs-CZ" sz="1200" dirty="0" smtClean="0"/>
              <a:t> znamená barva a </a:t>
            </a:r>
            <a:r>
              <a:rPr lang="cs-CZ" sz="1200" dirty="0" err="1" smtClean="0"/>
              <a:t>red</a:t>
            </a:r>
            <a:r>
              <a:rPr lang="cs-CZ" sz="1200" dirty="0" smtClean="0"/>
              <a:t> je červená.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 dirty="0" smtClean="0"/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200" b="1" dirty="0" err="1" smtClean="0"/>
              <a:t>Stylopis</a:t>
            </a:r>
            <a:endParaRPr lang="cs-CZ" sz="1200" b="1" dirty="0" smtClean="0"/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200" dirty="0" smtClean="0"/>
              <a:t>Do hlavičky dokumentu se napíše </a:t>
            </a:r>
            <a:r>
              <a:rPr lang="cs-CZ" sz="1200" dirty="0" err="1" smtClean="0"/>
              <a:t>stylopis</a:t>
            </a:r>
            <a:r>
              <a:rPr lang="cs-CZ" sz="1200" dirty="0" smtClean="0"/>
              <a:t> uzavřený mezi </a:t>
            </a:r>
            <a:r>
              <a:rPr lang="cs-CZ" sz="1200" dirty="0" err="1" smtClean="0"/>
              <a:t>tagy</a:t>
            </a:r>
            <a:r>
              <a:rPr lang="cs-CZ" sz="1200" dirty="0" smtClean="0"/>
              <a:t> &lt;style&gt;&lt;/style&gt;.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/>
              <a:t>To, jak zařídit, aby nebyly červené všechny, ale jenom některé odstavce, se dá pomocí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>
                <a:hlinkClick r:id="rId3"/>
              </a:rPr>
              <a:t>"tříd" a "identifikátorů„</a:t>
            </a:r>
            <a:r>
              <a:rPr lang="cs-CZ" sz="1200" dirty="0" smtClean="0"/>
              <a:t>.</a:t>
            </a:r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cs-CZ" sz="12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02018-17AB-4735-A54E-8A74FFFF836D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551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b="1" dirty="0" smtClean="0"/>
              <a:t>Přímý zápis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/>
              <a:t>Vysvětlení: &lt;p&gt; je značka vymezující odstavec; z anglického </a:t>
            </a:r>
            <a:r>
              <a:rPr lang="cs-CZ" sz="1200" dirty="0" err="1" smtClean="0"/>
              <a:t>paragraph</a:t>
            </a:r>
            <a:r>
              <a:rPr lang="cs-CZ" sz="1200" dirty="0" smtClean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/>
              <a:t>Atribut "style" je obecný atribut použitelný u každého prvku.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err="1" smtClean="0"/>
              <a:t>Color</a:t>
            </a:r>
            <a:r>
              <a:rPr lang="cs-CZ" sz="1200" dirty="0" smtClean="0"/>
              <a:t> znamená barva a </a:t>
            </a:r>
            <a:r>
              <a:rPr lang="cs-CZ" sz="1200" dirty="0" err="1" smtClean="0"/>
              <a:t>red</a:t>
            </a:r>
            <a:r>
              <a:rPr lang="cs-CZ" sz="1200" dirty="0" smtClean="0"/>
              <a:t> je červená.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 dirty="0" smtClean="0"/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200" b="1" dirty="0" err="1" smtClean="0"/>
              <a:t>Stylopis</a:t>
            </a:r>
            <a:endParaRPr lang="cs-CZ" sz="1200" b="1" dirty="0" smtClean="0"/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200" dirty="0" smtClean="0"/>
              <a:t>Do hlavičky dokumentu se napíše </a:t>
            </a:r>
            <a:r>
              <a:rPr lang="cs-CZ" sz="1200" dirty="0" err="1" smtClean="0"/>
              <a:t>stylopis</a:t>
            </a:r>
            <a:r>
              <a:rPr lang="cs-CZ" sz="1200" dirty="0" smtClean="0"/>
              <a:t> uzavřený mezi </a:t>
            </a:r>
            <a:r>
              <a:rPr lang="cs-CZ" sz="1200" dirty="0" err="1" smtClean="0"/>
              <a:t>tagy</a:t>
            </a:r>
            <a:r>
              <a:rPr lang="cs-CZ" sz="1200" dirty="0" smtClean="0"/>
              <a:t> &lt;style&gt;&lt;/style&gt;.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/>
              <a:t>To, jak zařídit, aby nebyly červené všechny, ale jenom některé odstavce, se dá pomocí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 dirty="0" smtClean="0">
                <a:hlinkClick r:id="rId3"/>
              </a:rPr>
              <a:t>"tříd" a "identifikátorů„</a:t>
            </a:r>
            <a:r>
              <a:rPr lang="cs-CZ" sz="1200" dirty="0" smtClean="0"/>
              <a:t>.</a:t>
            </a:r>
          </a:p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cs-CZ" sz="12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02018-17AB-4735-A54E-8A74FFFF836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413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/>
              <a:t>Při formátování stránky to znamená, že prvek, kterému nastavíme řekněme </a:t>
            </a:r>
            <a:r>
              <a:rPr lang="cs-CZ" sz="1200" dirty="0" err="1" smtClean="0"/>
              <a:t>clear:left</a:t>
            </a:r>
            <a:r>
              <a:rPr lang="cs-CZ" sz="1200" dirty="0" smtClean="0"/>
              <a:t>, musí zvětšit svůj horní okraj (</a:t>
            </a:r>
            <a:r>
              <a:rPr lang="cs-CZ" sz="1200" i="1" dirty="0" err="1" smtClean="0"/>
              <a:t>margin</a:t>
            </a:r>
            <a:r>
              <a:rPr lang="cs-CZ" sz="1200" i="1" dirty="0" smtClean="0"/>
              <a:t>-top</a:t>
            </a:r>
            <a:r>
              <a:rPr lang="cs-CZ" sz="1200" dirty="0" smtClean="0"/>
              <a:t>) tak, aby začínal až pod spodním okrajem všech předchozích vlevo plovoucích prvků. Jinými slovy, prvek s </a:t>
            </a:r>
            <a:r>
              <a:rPr lang="cs-CZ" sz="1200" dirty="0" err="1" smtClean="0"/>
              <a:t>clear:left</a:t>
            </a:r>
            <a:r>
              <a:rPr lang="cs-CZ" sz="1200" dirty="0" smtClean="0"/>
              <a:t> se zobrazí až pod všemi předchozími levostrannými </a:t>
            </a:r>
            <a:r>
              <a:rPr lang="cs-CZ" sz="1200" i="1" dirty="0" err="1" smtClean="0"/>
              <a:t>plaváčky</a:t>
            </a:r>
            <a:r>
              <a:rPr lang="cs-CZ" sz="1200" dirty="0" smtClean="0"/>
              <a:t> — prvek s </a:t>
            </a:r>
            <a:r>
              <a:rPr lang="cs-CZ" sz="1200" dirty="0" err="1" smtClean="0"/>
              <a:t>clear:right</a:t>
            </a:r>
            <a:r>
              <a:rPr lang="cs-CZ" sz="1200" dirty="0" smtClean="0"/>
              <a:t> si počká až na konec těch pravostranných a má-li </a:t>
            </a:r>
            <a:r>
              <a:rPr lang="cs-CZ" sz="1200" dirty="0" err="1" smtClean="0"/>
              <a:t>clear:both</a:t>
            </a:r>
            <a:r>
              <a:rPr lang="cs-CZ" sz="1200" dirty="0" smtClean="0"/>
              <a:t>, zobrazí se až pod všemi předchozími </a:t>
            </a:r>
            <a:r>
              <a:rPr lang="cs-CZ" sz="1200" i="1" dirty="0" err="1" smtClean="0"/>
              <a:t>floaty</a:t>
            </a:r>
            <a:r>
              <a:rPr lang="cs-CZ" sz="1200" i="1" dirty="0" smtClean="0"/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02018-17AB-4735-A54E-8A74FFFF836D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232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4" name="Group 4"/>
          <p:cNvGrpSpPr>
            <a:grpSpLocks/>
          </p:cNvGrpSpPr>
          <p:nvPr userDrawn="1"/>
        </p:nvGrpSpPr>
        <p:grpSpPr bwMode="auto">
          <a:xfrm>
            <a:off x="1320800" y="3497172"/>
            <a:ext cx="10363200" cy="2438400"/>
            <a:chOff x="624" y="2208"/>
            <a:chExt cx="4896" cy="1536"/>
          </a:xfrm>
        </p:grpSpPr>
        <p:sp>
          <p:nvSpPr>
            <p:cNvPr id="30725" name="Rectangle 5"/>
            <p:cNvSpPr>
              <a:spLocks noChangeArrowheads="1"/>
            </p:cNvSpPr>
            <p:nvPr/>
          </p:nvSpPr>
          <p:spPr bwMode="ltGray">
            <a:xfrm>
              <a:off x="624" y="2208"/>
              <a:ext cx="4896" cy="153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0726" name="Rectangle 6"/>
            <p:cNvSpPr>
              <a:spLocks noChangeArrowheads="1"/>
            </p:cNvSpPr>
            <p:nvPr/>
          </p:nvSpPr>
          <p:spPr bwMode="white">
            <a:xfrm>
              <a:off x="654" y="2352"/>
              <a:ext cx="4818" cy="134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</p:grpSp>
      <p:sp>
        <p:nvSpPr>
          <p:cNvPr id="307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821167" y="1340768"/>
            <a:ext cx="8839200" cy="2010445"/>
          </a:xfrm>
        </p:spPr>
        <p:txBody>
          <a:bodyPr/>
          <a:lstStyle>
            <a:lvl1pPr>
              <a:defRPr sz="42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1217084" y="6251575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4472517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CE30988-FBB9-4338-9BE2-5A00FBFA5A6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1979D-BEAE-44BC-BD60-B96DB307E9E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991600" y="277813"/>
            <a:ext cx="25908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19200" y="277813"/>
            <a:ext cx="75692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7A684-2AB5-4DF4-9E00-58D8E11B6E9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219200" y="6251575"/>
            <a:ext cx="2641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470400" y="62484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48FF186D-CE02-47EE-971E-7B3923EF00A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39065" y="1340769"/>
            <a:ext cx="10363200" cy="4530725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77E7-6A93-4C40-9B29-A9674C1D0E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6F93F8-BB27-40DA-A947-F3EC77F6888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19200" y="1600201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5CF2-07D8-4F3B-AD5B-4D8B4DE136E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86E4E-5879-466E-AD2F-728F02CF699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DB423-5AD6-4F0C-B628-88920DA908E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4BD44-F2B6-43EC-9061-FA2054F15D0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48F5C-36AB-4685-8F2A-E77A7FB7A45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733E0-7B5B-4877-893A-4A575AC8798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 předlohy nadpisů.</a:t>
            </a:r>
          </a:p>
        </p:txBody>
      </p:sp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0"/>
            <a:ext cx="12263968" cy="5480230"/>
            <a:chOff x="0" y="0"/>
            <a:chExt cx="5794" cy="4322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432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grpSp>
          <p:nvGrpSpPr>
            <p:cNvPr id="29700" name="Group 4"/>
            <p:cNvGrpSpPr>
              <a:grpSpLocks/>
            </p:cNvGrpSpPr>
            <p:nvPr/>
          </p:nvGrpSpPr>
          <p:grpSpPr bwMode="auto">
            <a:xfrm>
              <a:off x="240" y="7"/>
              <a:ext cx="5554" cy="947"/>
              <a:chOff x="240" y="7"/>
              <a:chExt cx="5554" cy="947"/>
            </a:xfrm>
          </p:grpSpPr>
          <p:sp>
            <p:nvSpPr>
              <p:cNvPr id="297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407" cy="0"/>
              </a:xfrm>
              <a:prstGeom prst="line">
                <a:avLst/>
              </a:prstGeom>
              <a:noFill/>
              <a:ln w="412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01" name="Rectangle 5"/>
              <p:cNvSpPr>
                <a:spLocks noChangeArrowheads="1"/>
              </p:cNvSpPr>
              <p:nvPr/>
            </p:nvSpPr>
            <p:spPr bwMode="auto">
              <a:xfrm rot="5400000">
                <a:off x="5247" y="407"/>
                <a:ext cx="947" cy="147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cs-CZ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1"/>
            <a:ext cx="103632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cs-CZ"/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A0A77E7-6A93-4C40-9B29-A9674C1D0EBB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7534275" algn="r"/>
        </a:tabLs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kpsatweb.cz/html/hlavicka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7" Type="http://schemas.openxmlformats.org/officeDocument/2006/relationships/slide" Target="slide25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87688" y="1052737"/>
            <a:ext cx="6629400" cy="2010445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cs-CZ" sz="7200" dirty="0"/>
              <a:t>Kaskádové styly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5480" y="3729081"/>
            <a:ext cx="10153128" cy="2133203"/>
          </a:xfrm>
          <a:solidFill>
            <a:schemeClr val="bg1"/>
          </a:solidFill>
        </p:spPr>
        <p:txBody>
          <a:bodyPr/>
          <a:lstStyle/>
          <a:p>
            <a:r>
              <a:rPr lang="cs-CZ" sz="5400" dirty="0"/>
              <a:t>CSS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2438400" y="277814"/>
            <a:ext cx="7772400" cy="721075"/>
          </a:xfrm>
        </p:spPr>
        <p:txBody>
          <a:bodyPr/>
          <a:lstStyle/>
          <a:p>
            <a:r>
              <a:rPr lang="cs-CZ" dirty="0"/>
              <a:t>Oblasti blokových prvků</a:t>
            </a:r>
          </a:p>
        </p:txBody>
      </p:sp>
      <p:grpSp>
        <p:nvGrpSpPr>
          <p:cNvPr id="2" name="Skupina 1"/>
          <p:cNvGrpSpPr/>
          <p:nvPr/>
        </p:nvGrpSpPr>
        <p:grpSpPr>
          <a:xfrm>
            <a:off x="2775612" y="1628800"/>
            <a:ext cx="7275841" cy="4950516"/>
            <a:chOff x="2390775" y="2060575"/>
            <a:chExt cx="4472462" cy="3311525"/>
          </a:xfrm>
        </p:grpSpPr>
        <p:sp>
          <p:nvSpPr>
            <p:cNvPr id="44037" name="Line 5"/>
            <p:cNvSpPr>
              <a:spLocks noChangeShapeType="1"/>
            </p:cNvSpPr>
            <p:nvPr/>
          </p:nvSpPr>
          <p:spPr bwMode="auto">
            <a:xfrm>
              <a:off x="2411413" y="2060575"/>
              <a:ext cx="0" cy="3311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38" name="Line 6"/>
            <p:cNvSpPr>
              <a:spLocks noChangeShapeType="1"/>
            </p:cNvSpPr>
            <p:nvPr/>
          </p:nvSpPr>
          <p:spPr bwMode="auto">
            <a:xfrm>
              <a:off x="6299200" y="2060575"/>
              <a:ext cx="0" cy="33115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39" name="Line 7"/>
            <p:cNvSpPr>
              <a:spLocks noChangeShapeType="1"/>
            </p:cNvSpPr>
            <p:nvPr/>
          </p:nvSpPr>
          <p:spPr bwMode="auto">
            <a:xfrm>
              <a:off x="2411413" y="2563813"/>
              <a:ext cx="38877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>
              <a:off x="2417763" y="4652963"/>
              <a:ext cx="38877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1" name="Rectangle 9"/>
            <p:cNvSpPr>
              <a:spLocks noChangeArrowheads="1"/>
            </p:cNvSpPr>
            <p:nvPr/>
          </p:nvSpPr>
          <p:spPr bwMode="auto">
            <a:xfrm>
              <a:off x="2698750" y="2924175"/>
              <a:ext cx="3311525" cy="1368425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/>
            </a:p>
          </p:txBody>
        </p:sp>
        <p:sp>
          <p:nvSpPr>
            <p:cNvPr id="44042" name="Rectangle 10" descr="Široký šikmo nahoru"/>
            <p:cNvSpPr>
              <a:spLocks noChangeArrowheads="1"/>
            </p:cNvSpPr>
            <p:nvPr/>
          </p:nvSpPr>
          <p:spPr bwMode="auto">
            <a:xfrm>
              <a:off x="3059113" y="3213100"/>
              <a:ext cx="2592387" cy="792163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cs-CZ"/>
                <a:t>OBSAH</a:t>
              </a:r>
            </a:p>
          </p:txBody>
        </p:sp>
        <p:sp>
          <p:nvSpPr>
            <p:cNvPr id="44043" name="Line 11"/>
            <p:cNvSpPr>
              <a:spLocks noChangeShapeType="1"/>
            </p:cNvSpPr>
            <p:nvPr/>
          </p:nvSpPr>
          <p:spPr bwMode="auto">
            <a:xfrm>
              <a:off x="5651500" y="3213100"/>
              <a:ext cx="86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4" name="Line 12"/>
            <p:cNvSpPr>
              <a:spLocks noChangeShapeType="1"/>
            </p:cNvSpPr>
            <p:nvPr/>
          </p:nvSpPr>
          <p:spPr bwMode="auto">
            <a:xfrm>
              <a:off x="5651500" y="4005263"/>
              <a:ext cx="86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5" name="Line 13"/>
            <p:cNvSpPr>
              <a:spLocks noChangeShapeType="1"/>
            </p:cNvSpPr>
            <p:nvPr/>
          </p:nvSpPr>
          <p:spPr bwMode="auto">
            <a:xfrm>
              <a:off x="6443663" y="3213100"/>
              <a:ext cx="0" cy="792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6" name="Text Box 14"/>
            <p:cNvSpPr txBox="1">
              <a:spLocks noChangeArrowheads="1"/>
            </p:cNvSpPr>
            <p:nvPr/>
          </p:nvSpPr>
          <p:spPr bwMode="auto">
            <a:xfrm rot="16200000">
              <a:off x="6437999" y="3444401"/>
              <a:ext cx="528853" cy="321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cs-CZ" sz="1400"/>
                <a:t>výška</a:t>
              </a:r>
            </a:p>
            <a:p>
              <a:pPr algn="ctr"/>
              <a:r>
                <a:rPr lang="cs-CZ" sz="1400"/>
                <a:t>(height)</a:t>
              </a:r>
            </a:p>
          </p:txBody>
        </p:sp>
        <p:sp>
          <p:nvSpPr>
            <p:cNvPr id="44047" name="Line 15"/>
            <p:cNvSpPr>
              <a:spLocks noChangeShapeType="1"/>
            </p:cNvSpPr>
            <p:nvPr/>
          </p:nvSpPr>
          <p:spPr bwMode="auto">
            <a:xfrm>
              <a:off x="3059113" y="4005263"/>
              <a:ext cx="0" cy="10080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8" name="Line 16"/>
            <p:cNvSpPr>
              <a:spLocks noChangeShapeType="1"/>
            </p:cNvSpPr>
            <p:nvPr/>
          </p:nvSpPr>
          <p:spPr bwMode="auto">
            <a:xfrm>
              <a:off x="5651500" y="4005263"/>
              <a:ext cx="0" cy="10080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49" name="Line 17"/>
            <p:cNvSpPr>
              <a:spLocks noChangeShapeType="1"/>
            </p:cNvSpPr>
            <p:nvPr/>
          </p:nvSpPr>
          <p:spPr bwMode="auto">
            <a:xfrm>
              <a:off x="3059113" y="4795838"/>
              <a:ext cx="25923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50" name="Text Box 18"/>
            <p:cNvSpPr txBox="1">
              <a:spLocks noChangeArrowheads="1"/>
            </p:cNvSpPr>
            <p:nvPr/>
          </p:nvSpPr>
          <p:spPr bwMode="auto">
            <a:xfrm>
              <a:off x="3936400" y="4768850"/>
              <a:ext cx="801300" cy="226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cs-CZ" sz="1600"/>
                <a:t>šířka (width)</a:t>
              </a:r>
            </a:p>
          </p:txBody>
        </p:sp>
        <p:sp>
          <p:nvSpPr>
            <p:cNvPr id="44051" name="Text Box 19"/>
            <p:cNvSpPr txBox="1">
              <a:spLocks noChangeArrowheads="1"/>
            </p:cNvSpPr>
            <p:nvPr/>
          </p:nvSpPr>
          <p:spPr bwMode="auto">
            <a:xfrm>
              <a:off x="2414588" y="2276475"/>
              <a:ext cx="622949" cy="1647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000"/>
                <a:t>předchozí blok</a:t>
              </a:r>
            </a:p>
          </p:txBody>
        </p:sp>
        <p:sp>
          <p:nvSpPr>
            <p:cNvPr id="44052" name="Text Box 20"/>
            <p:cNvSpPr txBox="1">
              <a:spLocks noChangeArrowheads="1"/>
            </p:cNvSpPr>
            <p:nvPr/>
          </p:nvSpPr>
          <p:spPr bwMode="auto">
            <a:xfrm>
              <a:off x="2390775" y="4699000"/>
              <a:ext cx="279056" cy="267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000"/>
                <a:t>další</a:t>
              </a:r>
            </a:p>
            <a:p>
              <a:r>
                <a:rPr lang="cs-CZ" sz="1000"/>
                <a:t>blok</a:t>
              </a:r>
            </a:p>
          </p:txBody>
        </p:sp>
        <p:sp>
          <p:nvSpPr>
            <p:cNvPr id="44054" name="Text Box 22"/>
            <p:cNvSpPr txBox="1">
              <a:spLocks noChangeArrowheads="1"/>
            </p:cNvSpPr>
            <p:nvPr/>
          </p:nvSpPr>
          <p:spPr bwMode="auto">
            <a:xfrm>
              <a:off x="3038475" y="2944813"/>
              <a:ext cx="1289057" cy="185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200" b="1"/>
                <a:t>odstup od rámu (padding)</a:t>
              </a:r>
            </a:p>
          </p:txBody>
        </p:sp>
        <p:sp>
          <p:nvSpPr>
            <p:cNvPr id="44055" name="Text Box 23"/>
            <p:cNvSpPr txBox="1">
              <a:spLocks noChangeArrowheads="1"/>
            </p:cNvSpPr>
            <p:nvPr/>
          </p:nvSpPr>
          <p:spPr bwMode="auto">
            <a:xfrm>
              <a:off x="4117975" y="4384675"/>
              <a:ext cx="884071" cy="185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200" b="1"/>
                <a:t>rámeček (border)</a:t>
              </a:r>
            </a:p>
          </p:txBody>
        </p:sp>
        <p:sp>
          <p:nvSpPr>
            <p:cNvPr id="44057" name="Line 25"/>
            <p:cNvSpPr>
              <a:spLocks noChangeShapeType="1"/>
            </p:cNvSpPr>
            <p:nvPr/>
          </p:nvSpPr>
          <p:spPr bwMode="auto">
            <a:xfrm>
              <a:off x="3778250" y="4292600"/>
              <a:ext cx="360363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44058" name="Text Box 26"/>
            <p:cNvSpPr txBox="1">
              <a:spLocks noChangeArrowheads="1"/>
            </p:cNvSpPr>
            <p:nvPr/>
          </p:nvSpPr>
          <p:spPr bwMode="auto">
            <a:xfrm>
              <a:off x="2411413" y="2584450"/>
              <a:ext cx="796373" cy="185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200" b="1"/>
                <a:t>okraje (margin)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/>
              <a:t>Pokud není určeno jinak, bloky zabírají </a:t>
            </a:r>
            <a:r>
              <a:rPr lang="cs-CZ" sz="2400" b="1" dirty="0"/>
              <a:t>vodorovně celý prostor</a:t>
            </a:r>
            <a:r>
              <a:rPr lang="cs-CZ" sz="2400" dirty="0"/>
              <a:t>, který mají k dispozici.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/>
              <a:t>Určíme-li jejich šířku (</a:t>
            </a:r>
            <a:r>
              <a:rPr lang="cs-CZ" sz="2400" dirty="0" err="1"/>
              <a:t>width</a:t>
            </a:r>
            <a:r>
              <a:rPr lang="cs-CZ" sz="2400" dirty="0"/>
              <a:t>), zbylý prostor se rozdělí mezi postranní </a:t>
            </a:r>
            <a:r>
              <a:rPr lang="cs-CZ" sz="2400" b="1" dirty="0"/>
              <a:t>okraje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b="1" dirty="0"/>
          </a:p>
          <a:p>
            <a:pPr>
              <a:lnSpc>
                <a:spcPct val="90000"/>
              </a:lnSpc>
            </a:pPr>
            <a:r>
              <a:rPr lang="cs-CZ" sz="2400" dirty="0"/>
              <a:t>Definujeme-li menší rozměr a shodné okraje, zajistíme si tak </a:t>
            </a:r>
            <a:r>
              <a:rPr lang="cs-CZ" sz="2400" b="1" dirty="0"/>
              <a:t>vystředění prvku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b="1" dirty="0"/>
          </a:p>
          <a:p>
            <a:pPr>
              <a:lnSpc>
                <a:spcPct val="90000"/>
              </a:lnSpc>
            </a:pPr>
            <a:r>
              <a:rPr lang="cs-CZ" sz="2400" dirty="0"/>
              <a:t>Nulový okraj na jedné straně pak způsobí </a:t>
            </a:r>
            <a:r>
              <a:rPr lang="cs-CZ" sz="2400" b="1" dirty="0"/>
              <a:t>zarovnání vpravo nebo vlevo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67608" y="260648"/>
            <a:ext cx="7772400" cy="774700"/>
          </a:xfrm>
        </p:spPr>
        <p:txBody>
          <a:bodyPr/>
          <a:lstStyle/>
          <a:p>
            <a:pPr>
              <a:tabLst>
                <a:tab pos="7535863" algn="r"/>
              </a:tabLst>
            </a:pPr>
            <a:r>
              <a:rPr lang="cs-CZ" dirty="0"/>
              <a:t>Rozměry </a:t>
            </a:r>
            <a:r>
              <a:rPr lang="cs-CZ" dirty="0" smtClean="0"/>
              <a:t>bloku	</a:t>
            </a:r>
            <a:r>
              <a:rPr lang="cs-CZ" dirty="0" err="1" smtClean="0">
                <a:solidFill>
                  <a:schemeClr val="accent2"/>
                </a:solidFill>
              </a:rPr>
              <a:t>width</a:t>
            </a:r>
            <a:endParaRPr lang="cs-CZ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279576" y="1412776"/>
            <a:ext cx="8208912" cy="4968552"/>
          </a:xfrm>
        </p:spPr>
        <p:txBody>
          <a:bodyPr/>
          <a:lstStyle/>
          <a:p>
            <a:r>
              <a:rPr lang="cs-CZ" dirty="0"/>
              <a:t>Definujeme : </a:t>
            </a:r>
            <a:r>
              <a:rPr lang="cs-CZ" dirty="0">
                <a:solidFill>
                  <a:srgbClr val="FF0000"/>
                </a:solidFill>
              </a:rPr>
              <a:t>barvu, sílu a typ čáry rámečku</a:t>
            </a:r>
          </a:p>
          <a:p>
            <a:endParaRPr lang="cs-CZ" dirty="0"/>
          </a:p>
          <a:p>
            <a:r>
              <a:rPr lang="cs-CZ" dirty="0"/>
              <a:t>Definujeme buď </a:t>
            </a:r>
          </a:p>
          <a:p>
            <a:pPr lvl="1"/>
            <a:r>
              <a:rPr lang="cs-CZ" sz="2800" dirty="0"/>
              <a:t>zvlášť </a:t>
            </a:r>
            <a:r>
              <a:rPr lang="cs-CZ" sz="2800" dirty="0"/>
              <a:t>pro každou stranu (</a:t>
            </a:r>
            <a:r>
              <a:rPr lang="cs-CZ" sz="2800" dirty="0" err="1"/>
              <a:t>border</a:t>
            </a:r>
            <a:r>
              <a:rPr lang="cs-CZ" sz="2800" dirty="0"/>
              <a:t>-top, </a:t>
            </a:r>
            <a:r>
              <a:rPr lang="cs-CZ" sz="2800" dirty="0" err="1"/>
              <a:t>border-right</a:t>
            </a:r>
            <a:r>
              <a:rPr lang="cs-CZ" sz="2800" dirty="0"/>
              <a:t>, </a:t>
            </a:r>
            <a:r>
              <a:rPr lang="cs-CZ" sz="2800" dirty="0" err="1"/>
              <a:t>border-bottom</a:t>
            </a:r>
            <a:r>
              <a:rPr lang="cs-CZ" sz="2800" dirty="0"/>
              <a:t>, </a:t>
            </a:r>
            <a:r>
              <a:rPr lang="cs-CZ" sz="2800" dirty="0" err="1"/>
              <a:t>border</a:t>
            </a:r>
            <a:r>
              <a:rPr lang="cs-CZ" sz="2800" dirty="0"/>
              <a:t>–</a:t>
            </a:r>
            <a:r>
              <a:rPr lang="cs-CZ" sz="2800" dirty="0" err="1"/>
              <a:t>left</a:t>
            </a:r>
            <a:r>
              <a:rPr lang="cs-CZ" sz="2800" dirty="0"/>
              <a:t>) </a:t>
            </a:r>
          </a:p>
          <a:p>
            <a:pPr lvl="1"/>
            <a:r>
              <a:rPr lang="cs-CZ" sz="2800" dirty="0"/>
              <a:t>nebo jeden parametr pro všechny strany ( např. </a:t>
            </a:r>
            <a:r>
              <a:rPr lang="cs-CZ" sz="2800" dirty="0" err="1"/>
              <a:t>border</a:t>
            </a:r>
            <a:r>
              <a:rPr lang="cs-CZ" sz="2800" dirty="0"/>
              <a:t>-style, </a:t>
            </a:r>
            <a:r>
              <a:rPr lang="cs-CZ" sz="2800" dirty="0" err="1"/>
              <a:t>border-color</a:t>
            </a:r>
            <a:r>
              <a:rPr lang="cs-CZ" sz="2800" dirty="0"/>
              <a:t>, </a:t>
            </a:r>
            <a:r>
              <a:rPr lang="cs-CZ" sz="2800" dirty="0" err="1"/>
              <a:t>border-width</a:t>
            </a:r>
            <a:r>
              <a:rPr lang="cs-CZ" sz="2800" dirty="0"/>
              <a:t>) </a:t>
            </a:r>
          </a:p>
          <a:p>
            <a:pPr lvl="1"/>
            <a:r>
              <a:rPr lang="cs-CZ" sz="2800" dirty="0"/>
              <a:t>anebo použijeme sdružených definic </a:t>
            </a:r>
            <a:r>
              <a:rPr lang="cs-CZ" sz="2800" dirty="0" err="1"/>
              <a:t>např</a:t>
            </a:r>
            <a:r>
              <a:rPr lang="cs-CZ" sz="2800" dirty="0"/>
              <a:t>:</a:t>
            </a:r>
          </a:p>
          <a:p>
            <a:pPr lvl="1">
              <a:buFont typeface="Wingdings" pitchFamily="2" charset="2"/>
              <a:buNone/>
            </a:pPr>
            <a:r>
              <a:rPr lang="cs-CZ" sz="2800" dirty="0"/>
              <a:t>	</a:t>
            </a:r>
            <a:r>
              <a:rPr lang="cs-CZ" sz="2800" dirty="0" err="1"/>
              <a:t>border</a:t>
            </a:r>
            <a:r>
              <a:rPr lang="cs-CZ" sz="2800" dirty="0"/>
              <a:t>: 1px solid </a:t>
            </a:r>
            <a:r>
              <a:rPr lang="cs-CZ" sz="2800" dirty="0" err="1"/>
              <a:t>black</a:t>
            </a:r>
            <a:endParaRPr lang="cs-CZ" sz="2800" dirty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97832" y="260648"/>
            <a:ext cx="7772400" cy="774700"/>
          </a:xfrm>
        </p:spPr>
        <p:txBody>
          <a:bodyPr/>
          <a:lstStyle/>
          <a:p>
            <a:pPr>
              <a:tabLst>
                <a:tab pos="7446963" algn="r"/>
              </a:tabLst>
            </a:pPr>
            <a:r>
              <a:rPr lang="cs-CZ" dirty="0"/>
              <a:t>Rámečky	</a:t>
            </a:r>
            <a:r>
              <a:rPr lang="cs-CZ" dirty="0" err="1">
                <a:solidFill>
                  <a:srgbClr val="FF0000"/>
                </a:solidFill>
              </a:rPr>
              <a:t>border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423592" y="1412776"/>
            <a:ext cx="7772400" cy="518457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/>
              <a:t>Definujeme buď zvlášť pro každou stranu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>
                <a:solidFill>
                  <a:srgbClr val="0070C0"/>
                </a:solidFill>
              </a:rPr>
              <a:t>(</a:t>
            </a:r>
            <a:r>
              <a:rPr lang="cs-CZ" sz="2400" dirty="0" err="1">
                <a:solidFill>
                  <a:srgbClr val="0070C0"/>
                </a:solidFill>
              </a:rPr>
              <a:t>padding</a:t>
            </a:r>
            <a:r>
              <a:rPr lang="cs-CZ" sz="2400" dirty="0">
                <a:solidFill>
                  <a:srgbClr val="0070C0"/>
                </a:solidFill>
              </a:rPr>
              <a:t>-top, </a:t>
            </a:r>
            <a:r>
              <a:rPr lang="cs-CZ" sz="2400" dirty="0" err="1">
                <a:solidFill>
                  <a:srgbClr val="0070C0"/>
                </a:solidFill>
              </a:rPr>
              <a:t>padding-right</a:t>
            </a:r>
            <a:r>
              <a:rPr lang="cs-CZ" sz="2400" dirty="0">
                <a:solidFill>
                  <a:srgbClr val="0070C0"/>
                </a:solidFill>
              </a:rPr>
              <a:t>, </a:t>
            </a:r>
            <a:r>
              <a:rPr lang="cs-CZ" sz="2400" dirty="0" err="1">
                <a:solidFill>
                  <a:srgbClr val="0070C0"/>
                </a:solidFill>
              </a:rPr>
              <a:t>padding-bottom</a:t>
            </a:r>
            <a:r>
              <a:rPr lang="cs-CZ" sz="2400" dirty="0">
                <a:solidFill>
                  <a:srgbClr val="0070C0"/>
                </a:solidFill>
              </a:rPr>
              <a:t>, </a:t>
            </a:r>
            <a:r>
              <a:rPr lang="cs-CZ" sz="2400" dirty="0" err="1">
                <a:solidFill>
                  <a:srgbClr val="0070C0"/>
                </a:solidFill>
              </a:rPr>
              <a:t>padding-left</a:t>
            </a:r>
            <a:r>
              <a:rPr lang="cs-CZ" sz="2400" dirty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Anebo ve sdružené definici: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padding</a:t>
            </a:r>
            <a:r>
              <a:rPr lang="cs-CZ" sz="2400" dirty="0">
                <a:solidFill>
                  <a:schemeClr val="accent2"/>
                </a:solidFill>
              </a:rPr>
              <a:t>: 1px 2px 3px 4px;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( = odstup postupně nahoře, vpravo, dole, vlevo)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padding</a:t>
            </a:r>
            <a:r>
              <a:rPr lang="cs-CZ" sz="2400" dirty="0">
                <a:solidFill>
                  <a:schemeClr val="accent2"/>
                </a:solidFill>
              </a:rPr>
              <a:t>: 1px 2px 3px;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( = hodnota pro chybějící směr se určí jako stejná, pro směr protější)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padding</a:t>
            </a:r>
            <a:r>
              <a:rPr lang="cs-CZ" sz="2400" dirty="0">
                <a:solidFill>
                  <a:schemeClr val="accent2"/>
                </a:solidFill>
              </a:rPr>
              <a:t>: 1px 2px;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( nahoře, dole 1px, vpravo a vlevo 2px)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padding</a:t>
            </a:r>
            <a:r>
              <a:rPr lang="cs-CZ" sz="2400" dirty="0">
                <a:solidFill>
                  <a:schemeClr val="accent2"/>
                </a:solidFill>
              </a:rPr>
              <a:t>: 1px;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( všude stejná hodnota)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67608" y="260648"/>
            <a:ext cx="7772400" cy="774700"/>
          </a:xfrm>
        </p:spPr>
        <p:txBody>
          <a:bodyPr/>
          <a:lstStyle/>
          <a:p>
            <a:pPr>
              <a:tabLst>
                <a:tab pos="7535863" algn="r"/>
              </a:tabLst>
            </a:pPr>
            <a:r>
              <a:rPr lang="cs-CZ" dirty="0"/>
              <a:t>Odstup od rámečku </a:t>
            </a:r>
            <a:r>
              <a:rPr lang="cs-CZ" sz="3000" dirty="0"/>
              <a:t>	</a:t>
            </a:r>
            <a:r>
              <a:rPr lang="cs-CZ" sz="3000" dirty="0" err="1">
                <a:solidFill>
                  <a:schemeClr val="accent2"/>
                </a:solidFill>
              </a:rPr>
              <a:t>padding</a:t>
            </a:r>
            <a:endParaRPr lang="cs-CZ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Stejně jako u definice odstupu od rámečku</a:t>
            </a:r>
          </a:p>
          <a:p>
            <a:r>
              <a:rPr lang="cs-CZ" dirty="0"/>
              <a:t>Buď definujeme každou stranu zvlášť</a:t>
            </a:r>
          </a:p>
          <a:p>
            <a:pPr>
              <a:buFont typeface="Wingdings" pitchFamily="2" charset="2"/>
              <a:buNone/>
            </a:pPr>
            <a:r>
              <a:rPr lang="cs-CZ" sz="2200" dirty="0">
                <a:solidFill>
                  <a:srgbClr val="EA5E2C"/>
                </a:solidFill>
              </a:rPr>
              <a:t>	</a:t>
            </a:r>
            <a:r>
              <a:rPr lang="cs-CZ" sz="2400" dirty="0">
                <a:solidFill>
                  <a:schemeClr val="accent2"/>
                </a:solidFill>
              </a:rPr>
              <a:t>(</a:t>
            </a:r>
            <a:r>
              <a:rPr lang="cs-CZ" sz="2400" dirty="0" err="1">
                <a:solidFill>
                  <a:schemeClr val="accent2"/>
                </a:solidFill>
              </a:rPr>
              <a:t>margin</a:t>
            </a:r>
            <a:r>
              <a:rPr lang="cs-CZ" sz="2400" dirty="0">
                <a:solidFill>
                  <a:schemeClr val="accent2"/>
                </a:solidFill>
              </a:rPr>
              <a:t>-top, </a:t>
            </a:r>
            <a:r>
              <a:rPr lang="cs-CZ" sz="2400" dirty="0" err="1">
                <a:solidFill>
                  <a:schemeClr val="accent2"/>
                </a:solidFill>
              </a:rPr>
              <a:t>margin-right</a:t>
            </a:r>
            <a:r>
              <a:rPr lang="cs-CZ" sz="2400" dirty="0">
                <a:solidFill>
                  <a:schemeClr val="accent2"/>
                </a:solidFill>
              </a:rPr>
              <a:t>, </a:t>
            </a:r>
            <a:r>
              <a:rPr lang="cs-CZ" sz="2400" dirty="0" err="1">
                <a:solidFill>
                  <a:schemeClr val="accent2"/>
                </a:solidFill>
              </a:rPr>
              <a:t>margin-bottom</a:t>
            </a:r>
            <a:r>
              <a:rPr lang="cs-CZ" sz="2400" dirty="0">
                <a:solidFill>
                  <a:schemeClr val="accent2"/>
                </a:solidFill>
              </a:rPr>
              <a:t>, </a:t>
            </a:r>
            <a:r>
              <a:rPr lang="cs-CZ" sz="2400" dirty="0" err="1">
                <a:solidFill>
                  <a:schemeClr val="accent2"/>
                </a:solidFill>
              </a:rPr>
              <a:t>margin-left</a:t>
            </a:r>
            <a:r>
              <a:rPr lang="cs-CZ" sz="2400" dirty="0">
                <a:solidFill>
                  <a:schemeClr val="accent2"/>
                </a:solidFill>
              </a:rPr>
              <a:t>)</a:t>
            </a:r>
          </a:p>
          <a:p>
            <a:r>
              <a:rPr lang="cs-CZ" dirty="0"/>
              <a:t>Nebo pomocí sdružené definice</a:t>
            </a:r>
          </a:p>
          <a:p>
            <a:pPr>
              <a:buFont typeface="Wingdings" pitchFamily="2" charset="2"/>
              <a:buNone/>
            </a:pPr>
            <a:r>
              <a:rPr lang="cs-CZ" dirty="0"/>
              <a:t>	</a:t>
            </a:r>
            <a:r>
              <a:rPr lang="cs-CZ" sz="2400" dirty="0" err="1">
                <a:solidFill>
                  <a:schemeClr val="accent2"/>
                </a:solidFill>
              </a:rPr>
              <a:t>margin</a:t>
            </a:r>
            <a:r>
              <a:rPr lang="cs-CZ" sz="2400" dirty="0">
                <a:solidFill>
                  <a:schemeClr val="accent2"/>
                </a:solidFill>
              </a:rPr>
              <a:t>: (4,3,2 nebo 1 číselná hodnota)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8299" y="188640"/>
            <a:ext cx="7772400" cy="774700"/>
          </a:xfrm>
        </p:spPr>
        <p:txBody>
          <a:bodyPr/>
          <a:lstStyle/>
          <a:p>
            <a:pPr>
              <a:tabLst>
                <a:tab pos="7535863" algn="r"/>
              </a:tabLst>
            </a:pPr>
            <a:r>
              <a:rPr lang="cs-CZ" dirty="0"/>
              <a:t>Okraje </a:t>
            </a:r>
            <a:r>
              <a:rPr lang="cs-CZ" sz="3000" dirty="0"/>
              <a:t>	</a:t>
            </a:r>
            <a:r>
              <a:rPr lang="cs-CZ" sz="3000" dirty="0" err="1">
                <a:solidFill>
                  <a:schemeClr val="accent2"/>
                </a:solidFill>
              </a:rPr>
              <a:t>margin</a:t>
            </a:r>
            <a:endParaRPr lang="cs-CZ" sz="3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Můžeme definovat barvu pozadí, obrázek na pozadí, jeho opakování ve směru vodorovném nebo svislém a jeho pozici</a:t>
            </a:r>
          </a:p>
          <a:p>
            <a:r>
              <a:rPr lang="cs-CZ" sz="2400" dirty="0"/>
              <a:t>Definujeme buď po jednotlivých vlastnostech (</a:t>
            </a:r>
            <a:r>
              <a:rPr lang="cs-CZ" sz="2400" dirty="0" err="1"/>
              <a:t>backround-color</a:t>
            </a:r>
            <a:r>
              <a:rPr lang="cs-CZ" sz="2400" dirty="0"/>
              <a:t>, background-image,..)</a:t>
            </a:r>
          </a:p>
          <a:p>
            <a:r>
              <a:rPr lang="cs-CZ" sz="2400" dirty="0"/>
              <a:t>Nebo ve sdružené definici (dílčí vlastnosti se mohou uvádět v libovolném pořadí oddělené mezerami</a:t>
            </a:r>
          </a:p>
          <a:p>
            <a:r>
              <a:rPr lang="cs-CZ" sz="2400" dirty="0" err="1"/>
              <a:t>Např</a:t>
            </a:r>
            <a:r>
              <a:rPr lang="cs-CZ" sz="2400" dirty="0"/>
              <a:t>: </a:t>
            </a:r>
          </a:p>
          <a:p>
            <a:pPr>
              <a:buFont typeface="Wingdings" pitchFamily="2" charset="2"/>
              <a:buNone/>
            </a:pPr>
            <a:r>
              <a:rPr lang="cs-CZ" sz="2000" dirty="0"/>
              <a:t>	</a:t>
            </a:r>
            <a:r>
              <a:rPr lang="cs-CZ" sz="2400" dirty="0">
                <a:solidFill>
                  <a:schemeClr val="accent2"/>
                </a:solidFill>
              </a:rPr>
              <a:t>background: </a:t>
            </a:r>
            <a:r>
              <a:rPr lang="cs-CZ" sz="2400" dirty="0" err="1">
                <a:solidFill>
                  <a:schemeClr val="accent2"/>
                </a:solidFill>
              </a:rPr>
              <a:t>white</a:t>
            </a:r>
            <a:r>
              <a:rPr lang="cs-CZ" sz="2400" dirty="0">
                <a:solidFill>
                  <a:schemeClr val="accent2"/>
                </a:solidFill>
              </a:rPr>
              <a:t> </a:t>
            </a:r>
            <a:r>
              <a:rPr lang="cs-CZ" sz="2400" dirty="0" err="1">
                <a:solidFill>
                  <a:schemeClr val="accent2"/>
                </a:solidFill>
              </a:rPr>
              <a:t>url</a:t>
            </a:r>
            <a:r>
              <a:rPr lang="cs-CZ" sz="2400" dirty="0">
                <a:solidFill>
                  <a:schemeClr val="accent2"/>
                </a:solidFill>
              </a:rPr>
              <a:t>(</a:t>
            </a:r>
            <a:r>
              <a:rPr lang="en-US" sz="2400" dirty="0">
                <a:solidFill>
                  <a:schemeClr val="accent2"/>
                </a:solidFill>
              </a:rPr>
              <a:t>“</a:t>
            </a:r>
            <a:r>
              <a:rPr lang="cs-CZ" sz="2400" dirty="0">
                <a:solidFill>
                  <a:schemeClr val="accent2"/>
                </a:solidFill>
              </a:rPr>
              <a:t>logo.gif</a:t>
            </a:r>
            <a:r>
              <a:rPr lang="en-US" sz="2400" dirty="0">
                <a:solidFill>
                  <a:schemeClr val="accent2"/>
                </a:solidFill>
              </a:rPr>
              <a:t>”</a:t>
            </a:r>
            <a:r>
              <a:rPr lang="cs-CZ" sz="2400" dirty="0">
                <a:solidFill>
                  <a:schemeClr val="accent2"/>
                </a:solidFill>
              </a:rPr>
              <a:t>) no-</a:t>
            </a:r>
            <a:r>
              <a:rPr lang="cs-CZ" sz="2400" dirty="0" err="1">
                <a:solidFill>
                  <a:schemeClr val="accent2"/>
                </a:solidFill>
              </a:rPr>
              <a:t>repeat</a:t>
            </a:r>
            <a:r>
              <a:rPr lang="cs-CZ" sz="2400" dirty="0">
                <a:solidFill>
                  <a:schemeClr val="accent2"/>
                </a:solidFill>
              </a:rPr>
              <a:t> </a:t>
            </a:r>
            <a:r>
              <a:rPr lang="cs-CZ" sz="2400" dirty="0" err="1">
                <a:solidFill>
                  <a:schemeClr val="accent2"/>
                </a:solidFill>
              </a:rPr>
              <a:t>fixed</a:t>
            </a:r>
            <a:r>
              <a:rPr lang="cs-CZ" sz="2400" dirty="0">
                <a:solidFill>
                  <a:schemeClr val="accent2"/>
                </a:solidFill>
              </a:rPr>
              <a:t> top </a:t>
            </a:r>
            <a:r>
              <a:rPr lang="cs-CZ" sz="2400" dirty="0" err="1">
                <a:solidFill>
                  <a:schemeClr val="accent2"/>
                </a:solidFill>
              </a:rPr>
              <a:t>right</a:t>
            </a:r>
            <a:endParaRPr lang="cs-CZ" sz="2400" dirty="0">
              <a:solidFill>
                <a:schemeClr val="accent2"/>
              </a:solidFill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95600" y="260648"/>
            <a:ext cx="7772400" cy="774700"/>
          </a:xfrm>
        </p:spPr>
        <p:txBody>
          <a:bodyPr/>
          <a:lstStyle/>
          <a:p>
            <a:pPr>
              <a:tabLst>
                <a:tab pos="7535863" algn="r"/>
              </a:tabLst>
            </a:pPr>
            <a:r>
              <a:rPr lang="cs-CZ" dirty="0"/>
              <a:t>Styl pozadí </a:t>
            </a:r>
            <a:r>
              <a:rPr lang="cs-CZ" sz="3000" dirty="0"/>
              <a:t>	</a:t>
            </a:r>
            <a:r>
              <a:rPr lang="cs-CZ" sz="3200" dirty="0">
                <a:solidFill>
                  <a:schemeClr val="accent2"/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Vlastnost </a:t>
            </a:r>
            <a:r>
              <a:rPr lang="cs-CZ" sz="2400" dirty="0" err="1"/>
              <a:t>float</a:t>
            </a:r>
            <a:r>
              <a:rPr lang="cs-CZ" sz="2400" dirty="0"/>
              <a:t> ( má hodnotu </a:t>
            </a:r>
            <a:r>
              <a:rPr lang="cs-CZ" sz="2400" dirty="0" err="1"/>
              <a:t>left</a:t>
            </a:r>
            <a:r>
              <a:rPr lang="cs-CZ" sz="2400" dirty="0"/>
              <a:t>, </a:t>
            </a:r>
            <a:r>
              <a:rPr lang="cs-CZ" sz="2400" dirty="0" err="1"/>
              <a:t>right</a:t>
            </a:r>
            <a:r>
              <a:rPr lang="cs-CZ" sz="2400" dirty="0"/>
              <a:t> nebo </a:t>
            </a:r>
            <a:r>
              <a:rPr lang="cs-CZ" sz="2400" dirty="0" err="1"/>
              <a:t>none</a:t>
            </a:r>
            <a:r>
              <a:rPr lang="cs-CZ" sz="2400" dirty="0"/>
              <a:t>) zajistí, že se z prvku stane </a:t>
            </a:r>
            <a:r>
              <a:rPr lang="cs-CZ" sz="2400" dirty="0">
                <a:solidFill>
                  <a:schemeClr val="accent2"/>
                </a:solidFill>
              </a:rPr>
              <a:t>plovoucí prvek</a:t>
            </a:r>
          </a:p>
          <a:p>
            <a:r>
              <a:rPr lang="cs-CZ" sz="2400" dirty="0"/>
              <a:t>Plovoucí prvek se přesune k levému (resp. pravému) okraji nadřazeného prvku a všechny další prvky budou zobrazeny ve zbývajícím prostoru vpravo (resp. vlevo) od něj. </a:t>
            </a:r>
          </a:p>
          <a:p>
            <a:r>
              <a:rPr lang="cs-CZ" sz="2400" dirty="0"/>
              <a:t>Má-li být prvek obtékán, musí být jeho šířka definovaná užší, aby se vedle něj ještě další obsah vešel.</a:t>
            </a:r>
          </a:p>
          <a:p>
            <a:r>
              <a:rPr lang="cs-CZ" sz="2400" dirty="0">
                <a:solidFill>
                  <a:srgbClr val="0070C0"/>
                </a:solidFill>
                <a:hlinkClick r:id="rId2" action="ppaction://hlinksldjump"/>
              </a:rPr>
              <a:t>příklad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93565" y="188640"/>
            <a:ext cx="7772400" cy="774700"/>
          </a:xfrm>
        </p:spPr>
        <p:txBody>
          <a:bodyPr/>
          <a:lstStyle/>
          <a:p>
            <a:r>
              <a:rPr lang="cs-CZ" dirty="0"/>
              <a:t>Plovoucí prvky	</a:t>
            </a:r>
            <a:r>
              <a:rPr lang="cs-CZ" dirty="0" err="1">
                <a:solidFill>
                  <a:schemeClr val="accent2"/>
                </a:solidFill>
              </a:rPr>
              <a:t>float</a:t>
            </a:r>
            <a:endParaRPr lang="cs-CZ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378299" y="1340769"/>
            <a:ext cx="8038181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b="1" dirty="0" err="1"/>
              <a:t>Float</a:t>
            </a:r>
            <a:r>
              <a:rPr lang="cs-CZ" sz="2400" dirty="0"/>
              <a:t> - prvek bude </a:t>
            </a:r>
            <a:r>
              <a:rPr lang="cs-CZ" sz="2400" dirty="0"/>
              <a:t>plovoucí a bude moci být obtékán okolním </a:t>
            </a:r>
            <a:r>
              <a:rPr lang="cs-CZ" sz="2400" dirty="0"/>
              <a:t>obsahem</a:t>
            </a:r>
          </a:p>
          <a:p>
            <a:pPr>
              <a:lnSpc>
                <a:spcPct val="90000"/>
              </a:lnSpc>
            </a:pPr>
            <a:r>
              <a:rPr lang="cs-CZ" sz="2400" b="1" dirty="0" err="1"/>
              <a:t>Clear</a:t>
            </a:r>
            <a:r>
              <a:rPr lang="cs-CZ" sz="2400" dirty="0"/>
              <a:t> - určuje</a:t>
            </a:r>
            <a:r>
              <a:rPr lang="cs-CZ" sz="2400" dirty="0"/>
              <a:t>, zda obsah takové </a:t>
            </a:r>
            <a:r>
              <a:rPr lang="cs-CZ" sz="2400" i="1" dirty="0" err="1"/>
              <a:t>plaváčky</a:t>
            </a:r>
            <a:r>
              <a:rPr lang="cs-CZ" sz="2400" dirty="0"/>
              <a:t> bude obtékat, nebo ne. Výchozí hodnotou je </a:t>
            </a:r>
            <a:r>
              <a:rPr lang="cs-CZ" sz="2400" dirty="0" err="1"/>
              <a:t>none</a:t>
            </a:r>
            <a:r>
              <a:rPr lang="cs-CZ" sz="2400" dirty="0"/>
              <a:t>, s níž budou všechny plovoucí prvky obtékány. Další možné hodnoty už ale umožnují nastavit, že se nebudou obtékat prvky plovoucí vlevo (</a:t>
            </a:r>
            <a:r>
              <a:rPr lang="cs-CZ" sz="2400" dirty="0" err="1"/>
              <a:t>clear:left</a:t>
            </a:r>
            <a:r>
              <a:rPr lang="cs-CZ" sz="2400" dirty="0"/>
              <a:t>), vpravo (</a:t>
            </a:r>
            <a:r>
              <a:rPr lang="cs-CZ" sz="2400" dirty="0" err="1"/>
              <a:t>clear:right</a:t>
            </a:r>
            <a:r>
              <a:rPr lang="cs-CZ" sz="2400" dirty="0"/>
              <a:t>) nebo dokonce vůbec žádné (</a:t>
            </a:r>
            <a:r>
              <a:rPr lang="cs-CZ" sz="2400" dirty="0" err="1"/>
              <a:t>clear:both</a:t>
            </a:r>
            <a:r>
              <a:rPr lang="cs-CZ" sz="2400" dirty="0"/>
              <a:t>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1800" dirty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1309" y="188640"/>
            <a:ext cx="7772400" cy="774700"/>
          </a:xfrm>
        </p:spPr>
        <p:txBody>
          <a:bodyPr/>
          <a:lstStyle/>
          <a:p>
            <a:r>
              <a:rPr lang="cs-CZ" dirty="0"/>
              <a:t>Vlastnost </a:t>
            </a:r>
            <a:r>
              <a:rPr lang="cs-CZ" dirty="0" smtClean="0"/>
              <a:t>	</a:t>
            </a:r>
            <a:r>
              <a:rPr lang="cs-CZ" dirty="0" err="1" smtClean="0">
                <a:solidFill>
                  <a:schemeClr val="accent2"/>
                </a:solidFill>
              </a:rPr>
              <a:t>clear</a:t>
            </a:r>
            <a:endParaRPr lang="cs-CZ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800" b="1" dirty="0"/>
          </a:p>
          <a:p>
            <a:pPr>
              <a:lnSpc>
                <a:spcPct val="80000"/>
              </a:lnSpc>
            </a:pPr>
            <a:r>
              <a:rPr lang="cs-CZ" sz="1800" dirty="0"/>
              <a:t>Podstatnou informací, na kterou se často zapomíná, je onen fakt, že bloky si plovoucích prvků nevšímají. O jimi zabraný prostor pouze zmenší plochu určenou svému obsahu, ale samy se formátují, jako by nikde žádný </a:t>
            </a:r>
            <a:r>
              <a:rPr lang="cs-CZ" sz="1800" i="1" dirty="0" err="1"/>
              <a:t>plaváček</a:t>
            </a:r>
            <a:r>
              <a:rPr lang="cs-CZ" sz="1800" dirty="0"/>
              <a:t> nebyl. Díky tomu mohou být vyšší obrázky obtékány třeba dvěma třemi odstavci — ale ze stejného důvodu se může klidně stát, že bude plovoucí prvek vyčnívat z rámečku, do nějž jsme ho chtěli umístit. To se ale dá celkem snadno ošetřit (</a:t>
            </a:r>
            <a:r>
              <a:rPr lang="cs-CZ" sz="1800" dirty="0">
                <a:hlinkClick r:id="rId2" action="ppaction://hlinksldjump"/>
              </a:rPr>
              <a:t>viz dále</a:t>
            </a:r>
            <a:r>
              <a:rPr lang="cs-CZ" sz="1800" dirty="0"/>
              <a:t>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800" dirty="0"/>
          </a:p>
          <a:p>
            <a:pPr>
              <a:lnSpc>
                <a:spcPct val="80000"/>
              </a:lnSpc>
            </a:pPr>
            <a:r>
              <a:rPr lang="cs-CZ" sz="1800" dirty="0"/>
              <a:t>Druhá, méně patrná "zákeřnost" se skrývá v informaci, že plovoucí prvky jsou vyjímány z ostatního obsahu. Velmi </a:t>
            </a:r>
            <a:r>
              <a:rPr lang="cs-CZ" sz="1800" dirty="0" err="1"/>
              <a:t>markatní</a:t>
            </a:r>
            <a:r>
              <a:rPr lang="cs-CZ" sz="1800" dirty="0"/>
              <a:t> to bude hlavně v situaci, kdy v rodičovském bloku po vyjmutí všech </a:t>
            </a:r>
            <a:r>
              <a:rPr lang="cs-CZ" sz="1800" i="1" dirty="0" err="1"/>
              <a:t>plaváčků</a:t>
            </a:r>
            <a:r>
              <a:rPr lang="cs-CZ" sz="1800" dirty="0"/>
              <a:t> už nic nezbude. Takový blok se pak bude formátovat jako prázdný; může mít nulovou výšku, může dokonce zcela zmizet.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/>
              <a:t>	Není to však žádná chyba, ale — jak je vidět — naprosto korektní chování. A existuje opět celkem snadná cesta, jak to ošetřit (</a:t>
            </a:r>
            <a:r>
              <a:rPr lang="cs-CZ" sz="1800" dirty="0">
                <a:hlinkClick r:id="rId2" action="ppaction://hlinksldjump"/>
              </a:rPr>
              <a:t>viz dále</a:t>
            </a:r>
            <a:r>
              <a:rPr lang="cs-CZ" sz="1800" dirty="0"/>
              <a:t>).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 sz="3200"/>
              <a:t>Vztah </a:t>
            </a:r>
            <a:r>
              <a:rPr lang="cs-CZ" sz="3200" i="1"/>
              <a:t>plaváčků</a:t>
            </a:r>
            <a:r>
              <a:rPr lang="cs-CZ" sz="3200"/>
              <a:t> k neplavcům a naopak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1200"/>
              <a:t>Pokud potřebujeme, aby rodičovský blok skončil, teprve až skončí i všechny plovoucí prvky uvnitř něj (např. aby nepřesahovaly jeho rámeček, nebo aby sám neměl nulovou výšku — viz výše), postačí za poslední plovoucí prvek umístit jakýkoli (neplovoucí) prvek s příslušnou hodnotou clear. Ten se pak zobrazí až za předchozími </a:t>
            </a:r>
            <a:r>
              <a:rPr lang="cs-CZ" sz="1200" i="1"/>
              <a:t>plaváčky</a:t>
            </a:r>
            <a:r>
              <a:rPr lang="cs-CZ" sz="1200"/>
              <a:t> a teprve potom se ukončí rodičovský blok. Tento prvek nemusí být ani viditelný (dáme-li mu visibility:hidden) a dokonce nemusí ani zabírat moc prostoru na výšku (nastavíme-li mu např. záporný margin-top). Řešení pak může vypadat třeba takto: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.boxik 	{ padding: 1em; background: yellow; border: 1px solid black; }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.imgvlevo 	{ float: left; margin: 0 1em 0 0; }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hr.cistic 	{ clear: both; height: 1px; border: none; margin: -1em 0 0 0; visibility: hidden;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... 	&lt;div class="boxik"&gt;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	&lt;img class="imgvlevo" src="img.gif" alt="Vysoky obrazek"&gt;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	Text text text text text text text text text.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	&lt;hr class="cistic"&gt;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&lt;/div&gt;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Úplně stejně můžeme vyřešit problém v sazbě, máme-li sloupce tvořeny dvěma </a:t>
            </a:r>
            <a:r>
              <a:rPr lang="cs-CZ" sz="1200" i="1"/>
              <a:t>floaty</a:t>
            </a:r>
            <a:r>
              <a:rPr lang="cs-CZ" sz="1200"/>
              <a:t> a jejich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rodičovský blok má zobrazit pozadí pod nimi: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2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&lt;div id="vnejsi-blok-s-pozadim-a-rameckem"&gt;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	&lt;div id="sloupec1-float-left"&gt;...&lt;/div&gt;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	&lt;div id="sloupec2-float-right"&gt;...&lt;/div&gt;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	&lt;hr class="cistic"&gt;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1200"/>
              <a:t>	&lt;/div&gt; 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 sz="3200"/>
              <a:t>Vynucené včlenění </a:t>
            </a:r>
            <a:r>
              <a:rPr lang="cs-CZ" sz="3200" i="1"/>
              <a:t>plaváčka</a:t>
            </a:r>
            <a:r>
              <a:rPr lang="cs-CZ" sz="3200"/>
              <a:t> dovnitř rodičovského bloku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423592" y="2132856"/>
            <a:ext cx="7772400" cy="3989040"/>
          </a:xfrm>
        </p:spPr>
        <p:txBody>
          <a:bodyPr/>
          <a:lstStyle/>
          <a:p>
            <a:pPr marL="609600" indent="-609600">
              <a:buClr>
                <a:schemeClr val="bg2"/>
              </a:buClr>
              <a:buFontTx/>
              <a:buAutoNum type="arabicPeriod"/>
            </a:pPr>
            <a:r>
              <a:rPr lang="cs-CZ" sz="2000" b="1" dirty="0"/>
              <a:t>Přímý </a:t>
            </a:r>
            <a:r>
              <a:rPr lang="cs-CZ" sz="2000" b="1" dirty="0"/>
              <a:t>styl</a:t>
            </a:r>
            <a:r>
              <a:rPr lang="cs-CZ" sz="2000" dirty="0"/>
              <a:t>. </a:t>
            </a:r>
            <a:br>
              <a:rPr lang="cs-CZ" sz="2000" dirty="0"/>
            </a:br>
            <a:r>
              <a:rPr lang="cs-CZ" sz="2000" dirty="0"/>
              <a:t>Přímo u </a:t>
            </a:r>
            <a:r>
              <a:rPr lang="cs-CZ" sz="2000" dirty="0"/>
              <a:t>formátovaného elementu pomocí atributu style="...". </a:t>
            </a:r>
          </a:p>
          <a:p>
            <a:pPr marL="609600" indent="-609600">
              <a:buNone/>
            </a:pPr>
            <a:r>
              <a:rPr lang="cs-CZ" sz="2000" dirty="0"/>
              <a:t> </a:t>
            </a:r>
          </a:p>
          <a:p>
            <a:pPr marL="609600" indent="-609600">
              <a:buClr>
                <a:schemeClr val="bg2"/>
              </a:buClr>
              <a:buFontTx/>
              <a:buAutoNum type="arabicPeriod" startAt="2"/>
            </a:pPr>
            <a:r>
              <a:rPr lang="cs-CZ" sz="2000" b="1" dirty="0"/>
              <a:t>Hlavička stránky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dirty="0"/>
              <a:t>Pomocí </a:t>
            </a:r>
            <a:r>
              <a:rPr lang="cs-CZ" sz="2000" dirty="0"/>
              <a:t>"</a:t>
            </a:r>
            <a:r>
              <a:rPr lang="cs-CZ" sz="2000" b="1" dirty="0" err="1"/>
              <a:t>stylopisu</a:t>
            </a:r>
            <a:r>
              <a:rPr lang="cs-CZ" sz="2000" dirty="0"/>
              <a:t>" (angl. "</a:t>
            </a:r>
            <a:r>
              <a:rPr lang="cs-CZ" sz="2000" dirty="0" err="1"/>
              <a:t>stylesheet</a:t>
            </a:r>
            <a:r>
              <a:rPr lang="cs-CZ" sz="2000" dirty="0"/>
              <a:t>"). Do </a:t>
            </a:r>
            <a:r>
              <a:rPr lang="cs-CZ" sz="2000" dirty="0"/>
              <a:t>stránky se </a:t>
            </a:r>
            <a:r>
              <a:rPr lang="cs-CZ" sz="2000" dirty="0" err="1"/>
              <a:t>stylopis</a:t>
            </a:r>
            <a:r>
              <a:rPr lang="cs-CZ" sz="2000" dirty="0"/>
              <a:t> píše mezi </a:t>
            </a:r>
            <a:r>
              <a:rPr lang="cs-CZ" sz="2000" dirty="0" err="1"/>
              <a:t>tagy</a:t>
            </a:r>
            <a:r>
              <a:rPr lang="cs-CZ" sz="2000" dirty="0"/>
              <a:t> &lt;style&gt; a &lt;/style&gt;. </a:t>
            </a:r>
          </a:p>
          <a:p>
            <a:pPr marL="609600" indent="-609600">
              <a:buNone/>
            </a:pPr>
            <a:endParaRPr lang="cs-CZ" sz="2000" dirty="0"/>
          </a:p>
          <a:p>
            <a:pPr marL="609600" indent="-609600">
              <a:buClr>
                <a:schemeClr val="bg2"/>
              </a:buClr>
              <a:buFontTx/>
              <a:buAutoNum type="arabicPeriod" startAt="3"/>
            </a:pPr>
            <a:r>
              <a:rPr lang="cs-CZ" sz="2000" b="1" dirty="0"/>
              <a:t>Externí </a:t>
            </a:r>
            <a:r>
              <a:rPr lang="cs-CZ" sz="2000" b="1" dirty="0" err="1"/>
              <a:t>stylopis</a:t>
            </a:r>
            <a:r>
              <a:rPr lang="cs-CZ" sz="2000" b="1" dirty="0"/>
              <a:t>.</a:t>
            </a:r>
            <a:r>
              <a:rPr lang="cs-CZ" sz="2000" dirty="0"/>
              <a:t> – </a:t>
            </a:r>
            <a:r>
              <a:rPr lang="cs-CZ" sz="2000" b="1" dirty="0"/>
              <a:t/>
            </a:r>
            <a:br>
              <a:rPr lang="cs-CZ" sz="2000" b="1" dirty="0"/>
            </a:br>
            <a:r>
              <a:rPr lang="cs-CZ" sz="2000" b="1" dirty="0"/>
              <a:t>Soubor </a:t>
            </a:r>
            <a:r>
              <a:rPr lang="cs-CZ" sz="2000" b="1" dirty="0"/>
              <a:t>*.</a:t>
            </a:r>
            <a:r>
              <a:rPr lang="cs-CZ" sz="2000" b="1" dirty="0" err="1"/>
              <a:t>css</a:t>
            </a:r>
            <a:r>
              <a:rPr lang="cs-CZ" sz="2000" dirty="0"/>
              <a:t>, na který se stránka odkazuje </a:t>
            </a:r>
            <a:r>
              <a:rPr lang="cs-CZ" sz="2000" dirty="0" err="1"/>
              <a:t>tagem</a:t>
            </a:r>
            <a:r>
              <a:rPr lang="cs-CZ" sz="2000" dirty="0"/>
              <a:t> &lt;</a:t>
            </a:r>
            <a:r>
              <a:rPr lang="cs-CZ" sz="2000" dirty="0">
                <a:hlinkClick r:id="rId2"/>
              </a:rPr>
              <a:t>link</a:t>
            </a:r>
            <a:r>
              <a:rPr lang="cs-CZ" sz="2000" dirty="0"/>
              <a:t>&gt;.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V </a:t>
            </a:r>
            <a:r>
              <a:rPr lang="cs-CZ" sz="2000" dirty="0"/>
              <a:t>souboru je umístěný </a:t>
            </a:r>
            <a:r>
              <a:rPr lang="cs-CZ" sz="2000" dirty="0" err="1"/>
              <a:t>stylopis</a:t>
            </a:r>
            <a:r>
              <a:rPr lang="cs-CZ" sz="2000" dirty="0"/>
              <a:t>. Hlavní výhoda je v tom, že na jeden takový soubor se dá nalinkovat mnoho </a:t>
            </a:r>
            <a:r>
              <a:rPr lang="cs-CZ" sz="2000" dirty="0"/>
              <a:t>stránek.</a:t>
            </a:r>
            <a:endParaRPr lang="cs-CZ" sz="20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/>
              <a:t>Připojení stylů do stránky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378299" y="1340768"/>
            <a:ext cx="7772400" cy="525658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000" b="1" dirty="0"/>
              <a:t>klíčová slova</a:t>
            </a:r>
            <a:r>
              <a:rPr lang="cs-CZ" sz="2000" dirty="0"/>
              <a:t>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	obvykle zastupují jinou hodnotu, </a:t>
            </a:r>
            <a:r>
              <a:rPr lang="cs-CZ" sz="2000" u="sng" dirty="0"/>
              <a:t>nepíšou se do uvozovek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	</a:t>
            </a:r>
            <a:r>
              <a:rPr lang="cs-CZ" sz="2000" dirty="0" err="1"/>
              <a:t>např</a:t>
            </a:r>
            <a:r>
              <a:rPr lang="cs-CZ" sz="2000" dirty="0"/>
              <a:t>: </a:t>
            </a:r>
            <a:r>
              <a:rPr lang="cs-CZ" sz="2000" dirty="0" err="1"/>
              <a:t>yellow</a:t>
            </a:r>
            <a:r>
              <a:rPr lang="cs-CZ" sz="2000" dirty="0"/>
              <a:t>, </a:t>
            </a:r>
            <a:r>
              <a:rPr lang="cs-CZ" sz="2000" dirty="0" err="1"/>
              <a:t>red</a:t>
            </a:r>
            <a:r>
              <a:rPr lang="cs-CZ" sz="2000" dirty="0"/>
              <a:t>, green, </a:t>
            </a:r>
            <a:r>
              <a:rPr lang="cs-CZ" sz="2000" dirty="0" err="1"/>
              <a:t>none</a:t>
            </a:r>
            <a:r>
              <a:rPr lang="cs-CZ" sz="2000" dirty="0"/>
              <a:t>,…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čísla</a:t>
            </a:r>
            <a:r>
              <a:rPr lang="cs-CZ" sz="2000" dirty="0"/>
              <a:t>: 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celá – pomocí číslic 0-9 a znaménka + nebo -</a:t>
            </a:r>
          </a:p>
          <a:p>
            <a:pPr lvl="1">
              <a:lnSpc>
                <a:spcPct val="80000"/>
              </a:lnSpc>
            </a:pPr>
            <a:r>
              <a:rPr lang="cs-CZ" sz="2000" dirty="0"/>
              <a:t>desetinná – desetinná část se odděluje tečkou, nikoli </a:t>
            </a:r>
            <a:r>
              <a:rPr lang="cs-CZ" sz="2000" dirty="0" err="1"/>
              <a:t>des.čárkou</a:t>
            </a:r>
            <a:r>
              <a:rPr lang="cs-CZ" sz="2000" dirty="0"/>
              <a:t>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	(0.9 i .9 nulu je možné vynechat)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relativní jednotky</a:t>
            </a:r>
            <a:r>
              <a:rPr lang="cs-CZ" sz="2000" dirty="0"/>
              <a:t>:</a:t>
            </a:r>
          </a:p>
          <a:p>
            <a:pPr lvl="1">
              <a:lnSpc>
                <a:spcPct val="80000"/>
              </a:lnSpc>
            </a:pPr>
            <a:r>
              <a:rPr lang="cs-CZ" sz="2000" dirty="0" err="1">
                <a:solidFill>
                  <a:srgbClr val="EA5E2C"/>
                </a:solidFill>
              </a:rPr>
              <a:t>em</a:t>
            </a:r>
            <a:r>
              <a:rPr lang="cs-CZ" sz="2000" dirty="0"/>
              <a:t> – velikost písma právě používaného prvku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EA5E2C"/>
                </a:solidFill>
              </a:rPr>
              <a:t>ex</a:t>
            </a:r>
            <a:r>
              <a:rPr lang="cs-CZ" sz="2000" dirty="0"/>
              <a:t> – výška malého písmene x u použitého fontu, </a:t>
            </a:r>
            <a:r>
              <a:rPr lang="cs-CZ" sz="2000" dirty="0" err="1"/>
              <a:t>věšina</a:t>
            </a:r>
            <a:r>
              <a:rPr lang="cs-CZ" sz="2000" dirty="0"/>
              <a:t> prohlížečů jej ale interpretuje jako polovinu </a:t>
            </a:r>
            <a:r>
              <a:rPr lang="cs-CZ" sz="2000" dirty="0" err="1"/>
              <a:t>em</a:t>
            </a:r>
            <a:endParaRPr lang="cs-CZ" sz="2000" dirty="0"/>
          </a:p>
          <a:p>
            <a:pPr lvl="1">
              <a:lnSpc>
                <a:spcPct val="80000"/>
              </a:lnSpc>
            </a:pPr>
            <a:r>
              <a:rPr lang="cs-CZ" sz="2000" dirty="0" err="1">
                <a:solidFill>
                  <a:srgbClr val="EA5E2C"/>
                </a:solidFill>
              </a:rPr>
              <a:t>px</a:t>
            </a:r>
            <a:r>
              <a:rPr lang="cs-CZ" sz="2000" dirty="0"/>
              <a:t> – jeden bod obrazu (záleží na výstupním zařízení)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absolutní jednotky</a:t>
            </a:r>
            <a:r>
              <a:rPr lang="cs-CZ" sz="2000" dirty="0"/>
              <a:t>:</a:t>
            </a:r>
          </a:p>
          <a:p>
            <a:pPr lvl="1">
              <a:lnSpc>
                <a:spcPct val="80000"/>
              </a:lnSpc>
            </a:pPr>
            <a:r>
              <a:rPr lang="cs-CZ" sz="2000" dirty="0">
                <a:solidFill>
                  <a:srgbClr val="EA5E2C"/>
                </a:solidFill>
              </a:rPr>
              <a:t>mm, cm, in</a:t>
            </a:r>
            <a:r>
              <a:rPr lang="cs-CZ" sz="2000" dirty="0"/>
              <a:t> (25,4mm)</a:t>
            </a:r>
          </a:p>
          <a:p>
            <a:pPr lvl="1">
              <a:lnSpc>
                <a:spcPct val="80000"/>
              </a:lnSpc>
            </a:pPr>
            <a:r>
              <a:rPr lang="cs-CZ" sz="2000" dirty="0" err="1">
                <a:solidFill>
                  <a:srgbClr val="EA5E2C"/>
                </a:solidFill>
              </a:rPr>
              <a:t>pt</a:t>
            </a:r>
            <a:r>
              <a:rPr lang="cs-CZ" sz="2000" dirty="0"/>
              <a:t> – typografický bod (point) 1/72 palce ( =0,3528mm)</a:t>
            </a:r>
          </a:p>
          <a:p>
            <a:pPr lvl="1">
              <a:lnSpc>
                <a:spcPct val="80000"/>
              </a:lnSpc>
            </a:pPr>
            <a:r>
              <a:rPr lang="cs-CZ" sz="2000" dirty="0" err="1">
                <a:solidFill>
                  <a:srgbClr val="EA5E2C"/>
                </a:solidFill>
              </a:rPr>
              <a:t>pc</a:t>
            </a:r>
            <a:r>
              <a:rPr lang="cs-CZ" sz="2000" dirty="0">
                <a:solidFill>
                  <a:srgbClr val="EA5E2C"/>
                </a:solidFill>
              </a:rPr>
              <a:t> </a:t>
            </a:r>
            <a:r>
              <a:rPr lang="cs-CZ" sz="2000" dirty="0"/>
              <a:t>– typografická jednotka </a:t>
            </a:r>
            <a:r>
              <a:rPr lang="cs-CZ" sz="2000" dirty="0" err="1"/>
              <a:t>pica</a:t>
            </a:r>
            <a:r>
              <a:rPr lang="cs-CZ" sz="2000" dirty="0"/>
              <a:t> 1 </a:t>
            </a:r>
            <a:r>
              <a:rPr lang="cs-CZ" sz="2000" dirty="0" err="1"/>
              <a:t>pc</a:t>
            </a:r>
            <a:r>
              <a:rPr lang="cs-CZ" sz="2000" dirty="0"/>
              <a:t> = 12 </a:t>
            </a:r>
            <a:r>
              <a:rPr lang="cs-CZ" sz="2000" dirty="0" err="1"/>
              <a:t>pt</a:t>
            </a:r>
            <a:endParaRPr lang="cs-CZ" sz="2000" dirty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8299" y="260648"/>
            <a:ext cx="7772400" cy="774700"/>
          </a:xfrm>
        </p:spPr>
        <p:txBody>
          <a:bodyPr/>
          <a:lstStyle/>
          <a:p>
            <a:pPr>
              <a:tabLst>
                <a:tab pos="7446963" algn="r"/>
              </a:tabLst>
            </a:pPr>
            <a:r>
              <a:rPr lang="cs-CZ" dirty="0"/>
              <a:t>Hodnoty a jednotky 	</a:t>
            </a:r>
            <a:r>
              <a:rPr lang="cs-CZ" dirty="0">
                <a:solidFill>
                  <a:schemeClr val="accent2"/>
                </a:solidFill>
              </a:rPr>
              <a:t>1/2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2378299" y="1340768"/>
            <a:ext cx="7966173" cy="5256584"/>
          </a:xfrm>
        </p:spPr>
        <p:txBody>
          <a:bodyPr/>
          <a:lstStyle/>
          <a:p>
            <a:r>
              <a:rPr lang="cs-CZ" sz="2200" b="1" dirty="0"/>
              <a:t>URL adresa</a:t>
            </a:r>
            <a:r>
              <a:rPr lang="cs-CZ" sz="2200" dirty="0"/>
              <a:t>:</a:t>
            </a:r>
          </a:p>
          <a:p>
            <a:pPr>
              <a:buFont typeface="Wingdings" pitchFamily="2" charset="2"/>
              <a:buNone/>
            </a:pPr>
            <a:r>
              <a:rPr lang="cs-CZ" sz="2200" dirty="0"/>
              <a:t>	pomocí funkce </a:t>
            </a:r>
            <a:r>
              <a:rPr lang="cs-CZ" sz="2200" dirty="0" err="1"/>
              <a:t>url</a:t>
            </a:r>
            <a:r>
              <a:rPr lang="cs-CZ" sz="2200" dirty="0"/>
              <a:t>(adresa), </a:t>
            </a:r>
            <a:r>
              <a:rPr lang="cs-CZ" sz="2200" dirty="0" err="1"/>
              <a:t>url</a:t>
            </a:r>
            <a:r>
              <a:rPr lang="cs-CZ" sz="2200" dirty="0"/>
              <a:t>(</a:t>
            </a:r>
            <a:r>
              <a:rPr lang="en-US" sz="2200" dirty="0"/>
              <a:t>“</a:t>
            </a:r>
            <a:r>
              <a:rPr lang="cs-CZ" sz="2200" dirty="0"/>
              <a:t>adresa</a:t>
            </a:r>
            <a:r>
              <a:rPr lang="en-US" sz="2200" dirty="0"/>
              <a:t>”</a:t>
            </a:r>
            <a:r>
              <a:rPr lang="cs-CZ" sz="2200" dirty="0"/>
              <a:t>), </a:t>
            </a:r>
            <a:r>
              <a:rPr lang="cs-CZ" sz="2200" dirty="0" err="1"/>
              <a:t>url</a:t>
            </a:r>
            <a:r>
              <a:rPr lang="cs-CZ" sz="2200" dirty="0"/>
              <a:t>(</a:t>
            </a:r>
            <a:r>
              <a:rPr lang="en-US" sz="2200" dirty="0"/>
              <a:t>‘</a:t>
            </a:r>
            <a:r>
              <a:rPr lang="cs-CZ" sz="2200" dirty="0"/>
              <a:t>adresa</a:t>
            </a:r>
            <a:r>
              <a:rPr lang="en-US" sz="2200" dirty="0"/>
              <a:t>’</a:t>
            </a:r>
            <a:r>
              <a:rPr lang="cs-CZ" sz="2200" dirty="0"/>
              <a:t>)</a:t>
            </a:r>
            <a:endParaRPr lang="en-US" sz="2200" dirty="0"/>
          </a:p>
          <a:p>
            <a:pPr lvl="1"/>
            <a:r>
              <a:rPr lang="cs-CZ" sz="2200" b="1" dirty="0">
                <a:solidFill>
                  <a:srgbClr val="EA5E2C"/>
                </a:solidFill>
              </a:rPr>
              <a:t>absolutně</a:t>
            </a:r>
            <a:r>
              <a:rPr lang="cs-CZ" sz="2200" dirty="0"/>
              <a:t> – včetně protokolu (http://...)</a:t>
            </a:r>
          </a:p>
          <a:p>
            <a:pPr lvl="1"/>
            <a:r>
              <a:rPr lang="cs-CZ" sz="2200" b="1" dirty="0">
                <a:solidFill>
                  <a:srgbClr val="EA5E2C"/>
                </a:solidFill>
              </a:rPr>
              <a:t>relativně</a:t>
            </a:r>
            <a:r>
              <a:rPr lang="cs-CZ" sz="2200" dirty="0"/>
              <a:t> – v rámci adresářové struktury </a:t>
            </a:r>
          </a:p>
          <a:p>
            <a:pPr lvl="1">
              <a:buFont typeface="Wingdings" pitchFamily="2" charset="2"/>
              <a:buNone/>
            </a:pPr>
            <a:r>
              <a:rPr lang="cs-CZ" sz="2200" dirty="0"/>
              <a:t>	(např.: obr.gif, </a:t>
            </a:r>
            <a:r>
              <a:rPr lang="cs-CZ" sz="2200" dirty="0" err="1"/>
              <a:t>img</a:t>
            </a:r>
            <a:r>
              <a:rPr lang="cs-CZ" sz="2200" dirty="0"/>
              <a:t>/obr.gif, ../obr.gif)</a:t>
            </a:r>
          </a:p>
          <a:p>
            <a:pPr lvl="1">
              <a:buFont typeface="Wingdings" pitchFamily="2" charset="2"/>
              <a:buNone/>
            </a:pPr>
            <a:endParaRPr lang="cs-CZ" sz="2200" dirty="0"/>
          </a:p>
          <a:p>
            <a:r>
              <a:rPr lang="cs-CZ" sz="2200" b="1" dirty="0"/>
              <a:t>barva</a:t>
            </a:r>
            <a:r>
              <a:rPr lang="cs-CZ" sz="2200" dirty="0"/>
              <a:t>:</a:t>
            </a:r>
          </a:p>
          <a:p>
            <a:pPr lvl="1"/>
            <a:r>
              <a:rPr lang="cs-CZ" sz="2200" b="1" dirty="0">
                <a:solidFill>
                  <a:srgbClr val="EA5E2C"/>
                </a:solidFill>
              </a:rPr>
              <a:t>klíčovým slovem</a:t>
            </a:r>
          </a:p>
          <a:p>
            <a:pPr lvl="1"/>
            <a:r>
              <a:rPr lang="cs-CZ" sz="2200" b="1" dirty="0">
                <a:solidFill>
                  <a:srgbClr val="EA5E2C"/>
                </a:solidFill>
              </a:rPr>
              <a:t>hexadecimálním kódem</a:t>
            </a:r>
            <a:r>
              <a:rPr lang="cs-CZ" sz="2200" dirty="0"/>
              <a:t> </a:t>
            </a:r>
            <a:r>
              <a:rPr lang="en-US" sz="2200" dirty="0"/>
              <a:t>#</a:t>
            </a:r>
            <a:r>
              <a:rPr lang="cs-CZ" sz="2200" dirty="0" err="1"/>
              <a:t>rrggbb</a:t>
            </a:r>
            <a:r>
              <a:rPr lang="cs-CZ" sz="2200" dirty="0"/>
              <a:t> (</a:t>
            </a:r>
            <a:r>
              <a:rPr lang="en-US" sz="2200" dirty="0"/>
              <a:t>#ff6633</a:t>
            </a:r>
            <a:r>
              <a:rPr lang="cs-CZ" sz="2200" dirty="0"/>
              <a:t>) </a:t>
            </a: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/>
              <a:t>nebo </a:t>
            </a:r>
            <a:r>
              <a:rPr lang="cs-CZ" sz="2200" dirty="0"/>
              <a:t>i </a:t>
            </a:r>
            <a:r>
              <a:rPr lang="en-US" sz="2200" dirty="0"/>
              <a:t>#</a:t>
            </a:r>
            <a:r>
              <a:rPr lang="cs-CZ" sz="2200" dirty="0" err="1"/>
              <a:t>rgb</a:t>
            </a:r>
            <a:r>
              <a:rPr lang="cs-CZ" sz="2200" dirty="0"/>
              <a:t> (</a:t>
            </a:r>
            <a:r>
              <a:rPr lang="en-US" sz="2200" dirty="0"/>
              <a:t>#</a:t>
            </a:r>
            <a:r>
              <a:rPr lang="cs-CZ" sz="2200" dirty="0"/>
              <a:t>f63)</a:t>
            </a:r>
          </a:p>
          <a:p>
            <a:pPr lvl="1"/>
            <a:r>
              <a:rPr lang="cs-CZ" sz="2200" b="1" dirty="0">
                <a:solidFill>
                  <a:srgbClr val="EA5E2C"/>
                </a:solidFill>
              </a:rPr>
              <a:t>dekadické a procentní hodnoty</a:t>
            </a:r>
            <a:r>
              <a:rPr lang="cs-CZ" sz="2200" dirty="0"/>
              <a:t>  </a:t>
            </a:r>
          </a:p>
          <a:p>
            <a:pPr lvl="1">
              <a:buFont typeface="Wingdings" pitchFamily="2" charset="2"/>
              <a:buNone/>
            </a:pPr>
            <a:r>
              <a:rPr lang="cs-CZ" sz="2200" dirty="0"/>
              <a:t>	</a:t>
            </a:r>
            <a:r>
              <a:rPr lang="cs-CZ" sz="2200" dirty="0" err="1"/>
              <a:t>rgb</a:t>
            </a:r>
            <a:r>
              <a:rPr lang="cs-CZ" sz="2200" dirty="0"/>
              <a:t>(127,0,255) nebo </a:t>
            </a:r>
            <a:r>
              <a:rPr lang="cs-CZ" sz="2200" dirty="0" err="1"/>
              <a:t>rgb</a:t>
            </a:r>
            <a:r>
              <a:rPr lang="cs-CZ" sz="2200" dirty="0"/>
              <a:t>(50%,0,100</a:t>
            </a:r>
            <a:r>
              <a:rPr lang="cs-CZ" sz="2200" dirty="0"/>
              <a:t>%)</a:t>
            </a:r>
            <a:endParaRPr lang="cs-CZ" sz="2200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95498" y="260648"/>
            <a:ext cx="7772400" cy="774700"/>
          </a:xfrm>
        </p:spPr>
        <p:txBody>
          <a:bodyPr/>
          <a:lstStyle/>
          <a:p>
            <a:pPr>
              <a:tabLst>
                <a:tab pos="7535863" algn="r"/>
              </a:tabLst>
            </a:pPr>
            <a:r>
              <a:rPr lang="cs-CZ" dirty="0"/>
              <a:t>Hodnoty a jednotky 	</a:t>
            </a:r>
            <a:r>
              <a:rPr lang="cs-CZ" dirty="0">
                <a:solidFill>
                  <a:schemeClr val="accent2"/>
                </a:solidFill>
              </a:rPr>
              <a:t>2/2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 descr="float-postup-formatovani"/>
          <p:cNvPicPr>
            <a:picLocks noChangeAspect="1" noChangeArrowheads="1"/>
          </p:cNvPicPr>
          <p:nvPr/>
        </p:nvPicPr>
        <p:blipFill rotWithShape="1">
          <a:blip r:embed="rId2"/>
          <a:srcRect r="39667"/>
          <a:stretch/>
        </p:blipFill>
        <p:spPr bwMode="auto">
          <a:xfrm>
            <a:off x="2495600" y="548680"/>
            <a:ext cx="7488832" cy="2492002"/>
          </a:xfrm>
          <a:prstGeom prst="rect">
            <a:avLst/>
          </a:prstGeom>
          <a:noFill/>
        </p:spPr>
      </p:pic>
      <p:sp>
        <p:nvSpPr>
          <p:cNvPr id="5222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4" name="Picture 4" descr="float-postup-formatovani"/>
          <p:cNvPicPr>
            <a:picLocks noChangeAspect="1" noChangeArrowheads="1"/>
          </p:cNvPicPr>
          <p:nvPr/>
        </p:nvPicPr>
        <p:blipFill rotWithShape="1">
          <a:blip r:embed="rId2"/>
          <a:srcRect l="59901"/>
          <a:stretch/>
        </p:blipFill>
        <p:spPr bwMode="auto">
          <a:xfrm>
            <a:off x="3215680" y="3429001"/>
            <a:ext cx="5472608" cy="27399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1900"/>
              <a:t>Příklad použití vlastnosti clear: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1600200"/>
            <a:ext cx="3810000" cy="4853136"/>
          </a:xfrm>
        </p:spPr>
        <p:txBody>
          <a:bodyPr/>
          <a:lstStyle/>
          <a:p>
            <a:pPr marL="176213" indent="-176213">
              <a:lnSpc>
                <a:spcPct val="80000"/>
              </a:lnSpc>
              <a:buNone/>
            </a:pPr>
            <a:r>
              <a:rPr lang="cs-CZ" sz="900" dirty="0"/>
              <a:t>&lt;style type="text/</a:t>
            </a:r>
            <a:r>
              <a:rPr lang="cs-CZ" sz="900" dirty="0" err="1"/>
              <a:t>css</a:t>
            </a:r>
            <a:r>
              <a:rPr lang="cs-CZ" sz="900" dirty="0"/>
              <a:t>"&gt; </a:t>
            </a:r>
            <a:br>
              <a:rPr lang="cs-CZ" sz="900" dirty="0"/>
            </a:br>
            <a:r>
              <a:rPr lang="cs-CZ" sz="900" dirty="0"/>
              <a:t>.</a:t>
            </a:r>
            <a:r>
              <a:rPr lang="cs-CZ" sz="900" dirty="0" err="1"/>
              <a:t>main</a:t>
            </a:r>
            <a:r>
              <a:rPr lang="cs-CZ" sz="900" dirty="0"/>
              <a:t> { </a:t>
            </a:r>
            <a:br>
              <a:rPr lang="cs-CZ" sz="900" dirty="0"/>
            </a:br>
            <a:r>
              <a:rPr lang="cs-CZ" sz="900" dirty="0" err="1"/>
              <a:t>width</a:t>
            </a:r>
            <a:r>
              <a:rPr lang="cs-CZ" sz="900" dirty="0"/>
              <a:t>: 380px; </a:t>
            </a:r>
            <a:br>
              <a:rPr lang="cs-CZ" sz="900" dirty="0"/>
            </a:br>
            <a:r>
              <a:rPr lang="cs-CZ" sz="900" dirty="0"/>
              <a:t>background-image: </a:t>
            </a:r>
            <a:r>
              <a:rPr lang="cs-CZ" sz="900" dirty="0" err="1"/>
              <a:t>url</a:t>
            </a:r>
            <a:r>
              <a:rPr lang="cs-CZ" sz="900" dirty="0"/>
              <a:t>("background.gif"); </a:t>
            </a:r>
            <a:br>
              <a:rPr lang="cs-CZ" sz="900" dirty="0"/>
            </a:br>
            <a:r>
              <a:rPr lang="cs-CZ" sz="900" dirty="0"/>
              <a:t>} </a:t>
            </a:r>
            <a:br>
              <a:rPr lang="cs-CZ" sz="900" dirty="0"/>
            </a:br>
            <a:r>
              <a:rPr lang="cs-CZ" sz="900" dirty="0"/>
              <a:t>.</a:t>
            </a:r>
            <a:r>
              <a:rPr lang="cs-CZ" sz="900" dirty="0" err="1"/>
              <a:t>leftColumn</a:t>
            </a:r>
            <a:r>
              <a:rPr lang="cs-CZ" sz="900" dirty="0"/>
              <a:t> { </a:t>
            </a:r>
            <a:br>
              <a:rPr lang="cs-CZ" sz="900" dirty="0"/>
            </a:br>
            <a:r>
              <a:rPr lang="cs-CZ" sz="900" dirty="0" err="1"/>
              <a:t>float</a:t>
            </a:r>
            <a:r>
              <a:rPr lang="cs-CZ" sz="900" dirty="0"/>
              <a:t>: </a:t>
            </a:r>
            <a:r>
              <a:rPr lang="cs-CZ" sz="900" dirty="0" err="1"/>
              <a:t>left</a:t>
            </a:r>
            <a:r>
              <a:rPr lang="cs-CZ" sz="900" dirty="0"/>
              <a:t>; </a:t>
            </a:r>
            <a:br>
              <a:rPr lang="cs-CZ" sz="900" dirty="0"/>
            </a:br>
            <a:r>
              <a:rPr lang="cs-CZ" sz="900" dirty="0" err="1"/>
              <a:t>width</a:t>
            </a:r>
            <a:r>
              <a:rPr lang="cs-CZ" sz="900" dirty="0"/>
              <a:t>: 150px; </a:t>
            </a:r>
            <a:br>
              <a:rPr lang="cs-CZ" sz="900" dirty="0"/>
            </a:br>
            <a:r>
              <a:rPr lang="cs-CZ" sz="900" dirty="0"/>
              <a:t>text-</a:t>
            </a:r>
            <a:r>
              <a:rPr lang="cs-CZ" sz="900" dirty="0" err="1"/>
              <a:t>align</a:t>
            </a:r>
            <a:r>
              <a:rPr lang="cs-CZ" sz="900" dirty="0"/>
              <a:t>: </a:t>
            </a:r>
            <a:r>
              <a:rPr lang="cs-CZ" sz="900" dirty="0" err="1"/>
              <a:t>justify</a:t>
            </a:r>
            <a:r>
              <a:rPr lang="cs-CZ" sz="900" dirty="0"/>
              <a:t>; </a:t>
            </a:r>
            <a:br>
              <a:rPr lang="cs-CZ" sz="900" dirty="0"/>
            </a:br>
            <a:r>
              <a:rPr lang="cs-CZ" sz="900" dirty="0"/>
              <a:t>} </a:t>
            </a:r>
            <a:br>
              <a:rPr lang="cs-CZ" sz="900" dirty="0"/>
            </a:br>
            <a:r>
              <a:rPr lang="cs-CZ" sz="900" dirty="0"/>
              <a:t>.</a:t>
            </a:r>
            <a:r>
              <a:rPr lang="cs-CZ" sz="900" dirty="0" err="1"/>
              <a:t>rightColumn</a:t>
            </a:r>
            <a:r>
              <a:rPr lang="cs-CZ" sz="900" dirty="0"/>
              <a:t> { </a:t>
            </a:r>
            <a:br>
              <a:rPr lang="cs-CZ" sz="900" dirty="0"/>
            </a:br>
            <a:r>
              <a:rPr lang="cs-CZ" sz="900" dirty="0" err="1"/>
              <a:t>float</a:t>
            </a:r>
            <a:r>
              <a:rPr lang="cs-CZ" sz="900" dirty="0"/>
              <a:t>: </a:t>
            </a:r>
            <a:r>
              <a:rPr lang="cs-CZ" sz="900" dirty="0" err="1"/>
              <a:t>left</a:t>
            </a:r>
            <a:r>
              <a:rPr lang="cs-CZ" sz="900" dirty="0"/>
              <a:t>; </a:t>
            </a:r>
            <a:br>
              <a:rPr lang="cs-CZ" sz="900" dirty="0"/>
            </a:br>
            <a:r>
              <a:rPr lang="cs-CZ" sz="900" dirty="0" err="1"/>
              <a:t>margin-left</a:t>
            </a:r>
            <a:r>
              <a:rPr lang="cs-CZ" sz="900" dirty="0"/>
              <a:t>: 10px; </a:t>
            </a:r>
            <a:br>
              <a:rPr lang="cs-CZ" sz="900" dirty="0"/>
            </a:br>
            <a:r>
              <a:rPr lang="cs-CZ" sz="900" dirty="0" err="1"/>
              <a:t>width</a:t>
            </a:r>
            <a:r>
              <a:rPr lang="cs-CZ" sz="900" dirty="0"/>
              <a:t>: 200px; </a:t>
            </a:r>
            <a:br>
              <a:rPr lang="cs-CZ" sz="900" dirty="0"/>
            </a:br>
            <a:r>
              <a:rPr lang="cs-CZ" sz="900" dirty="0"/>
              <a:t>text-</a:t>
            </a:r>
            <a:r>
              <a:rPr lang="cs-CZ" sz="900" dirty="0" err="1"/>
              <a:t>align</a:t>
            </a:r>
            <a:r>
              <a:rPr lang="cs-CZ" sz="900" dirty="0"/>
              <a:t>: </a:t>
            </a:r>
            <a:r>
              <a:rPr lang="cs-CZ" sz="900" dirty="0" err="1"/>
              <a:t>justify</a:t>
            </a:r>
            <a:r>
              <a:rPr lang="cs-CZ" sz="900" dirty="0"/>
              <a:t>; </a:t>
            </a:r>
            <a:br>
              <a:rPr lang="cs-CZ" sz="900" dirty="0"/>
            </a:br>
            <a:r>
              <a:rPr lang="cs-CZ" sz="900" dirty="0"/>
              <a:t>} </a:t>
            </a:r>
            <a:br>
              <a:rPr lang="cs-CZ" sz="900" dirty="0"/>
            </a:br>
            <a:r>
              <a:rPr lang="cs-CZ" sz="900" dirty="0"/>
              <a:t>.</a:t>
            </a:r>
            <a:r>
              <a:rPr lang="cs-CZ" sz="900" dirty="0" err="1"/>
              <a:t>correct</a:t>
            </a:r>
            <a:r>
              <a:rPr lang="cs-CZ" sz="900" dirty="0"/>
              <a:t> { </a:t>
            </a:r>
            <a:br>
              <a:rPr lang="cs-CZ" sz="900" dirty="0"/>
            </a:br>
            <a:r>
              <a:rPr lang="cs-CZ" sz="900" dirty="0" err="1"/>
              <a:t>clear</a:t>
            </a:r>
            <a:r>
              <a:rPr lang="cs-CZ" sz="900" dirty="0"/>
              <a:t>: </a:t>
            </a:r>
            <a:r>
              <a:rPr lang="cs-CZ" sz="900" dirty="0" err="1"/>
              <a:t>left</a:t>
            </a:r>
            <a:r>
              <a:rPr lang="cs-CZ" sz="900" dirty="0"/>
              <a:t>; </a:t>
            </a:r>
            <a:br>
              <a:rPr lang="cs-CZ" sz="900" dirty="0"/>
            </a:br>
            <a:r>
              <a:rPr lang="cs-CZ" sz="900" dirty="0" err="1"/>
              <a:t>height</a:t>
            </a:r>
            <a:r>
              <a:rPr lang="cs-CZ" sz="900" dirty="0"/>
              <a:t>: 1px; </a:t>
            </a:r>
            <a:br>
              <a:rPr lang="cs-CZ" sz="900" dirty="0"/>
            </a:br>
            <a:r>
              <a:rPr lang="cs-CZ" sz="900" dirty="0"/>
              <a:t>} </a:t>
            </a:r>
          </a:p>
          <a:p>
            <a:pPr marL="176213" indent="-176213">
              <a:lnSpc>
                <a:spcPct val="80000"/>
              </a:lnSpc>
              <a:buNone/>
            </a:pPr>
            <a:r>
              <a:rPr lang="cs-CZ" sz="900" dirty="0"/>
              <a:t>&lt;/style&gt; </a:t>
            </a:r>
            <a:br>
              <a:rPr lang="cs-CZ" sz="900" dirty="0"/>
            </a:br>
            <a:r>
              <a:rPr lang="cs-CZ" sz="900" dirty="0"/>
              <a:t>…..</a:t>
            </a:r>
            <a:br>
              <a:rPr lang="cs-CZ" sz="900" dirty="0"/>
            </a:br>
            <a:r>
              <a:rPr lang="cs-CZ" sz="900" dirty="0"/>
              <a:t>&lt;div </a:t>
            </a:r>
            <a:r>
              <a:rPr lang="cs-CZ" sz="900" dirty="0" err="1"/>
              <a:t>class</a:t>
            </a:r>
            <a:r>
              <a:rPr lang="cs-CZ" sz="900" dirty="0"/>
              <a:t>="</a:t>
            </a:r>
            <a:r>
              <a:rPr lang="cs-CZ" sz="900" dirty="0" err="1"/>
              <a:t>main</a:t>
            </a:r>
            <a:r>
              <a:rPr lang="cs-CZ" sz="900" dirty="0"/>
              <a:t>"&gt; </a:t>
            </a:r>
            <a:br>
              <a:rPr lang="cs-CZ" sz="900" dirty="0"/>
            </a:br>
            <a:r>
              <a:rPr lang="cs-CZ" sz="900" dirty="0"/>
              <a:t/>
            </a:r>
            <a:br>
              <a:rPr lang="cs-CZ" sz="900" dirty="0"/>
            </a:br>
            <a:r>
              <a:rPr lang="cs-CZ" sz="900" dirty="0"/>
              <a:t>&lt;div </a:t>
            </a:r>
            <a:r>
              <a:rPr lang="cs-CZ" sz="900" dirty="0" err="1"/>
              <a:t>class</a:t>
            </a:r>
            <a:r>
              <a:rPr lang="cs-CZ" sz="900" dirty="0"/>
              <a:t>="</a:t>
            </a:r>
            <a:r>
              <a:rPr lang="cs-CZ" sz="900" dirty="0" err="1"/>
              <a:t>leftColumn</a:t>
            </a:r>
            <a:r>
              <a:rPr lang="cs-CZ" sz="900" dirty="0"/>
              <a:t>"&gt;</a:t>
            </a:r>
          </a:p>
          <a:p>
            <a:pPr marL="808038" lvl="1" indent="-444500">
              <a:lnSpc>
                <a:spcPct val="80000"/>
              </a:lnSpc>
              <a:buNone/>
            </a:pPr>
            <a:r>
              <a:rPr lang="cs-CZ" sz="900" dirty="0"/>
              <a:t>&lt;h3&gt;Levý sloupec&lt;/h3&gt; </a:t>
            </a:r>
            <a:br>
              <a:rPr lang="cs-CZ" sz="900" dirty="0"/>
            </a:br>
            <a:r>
              <a:rPr lang="cs-CZ" sz="900" dirty="0" err="1"/>
              <a:t>Lorem</a:t>
            </a:r>
            <a:r>
              <a:rPr lang="cs-CZ" sz="900" dirty="0"/>
              <a:t> </a:t>
            </a:r>
            <a:r>
              <a:rPr lang="cs-CZ" sz="900" dirty="0" err="1"/>
              <a:t>ipsum</a:t>
            </a:r>
            <a:r>
              <a:rPr lang="cs-CZ" sz="900" dirty="0"/>
              <a:t> </a:t>
            </a:r>
            <a:r>
              <a:rPr lang="cs-CZ" sz="900" dirty="0" err="1"/>
              <a:t>dolor</a:t>
            </a:r>
            <a:r>
              <a:rPr lang="cs-CZ" sz="900" dirty="0"/>
              <a:t> </a:t>
            </a:r>
            <a:r>
              <a:rPr lang="cs-CZ" sz="900" dirty="0" err="1"/>
              <a:t>sit</a:t>
            </a:r>
            <a:r>
              <a:rPr lang="cs-CZ" sz="900" dirty="0"/>
              <a:t> </a:t>
            </a:r>
            <a:r>
              <a:rPr lang="cs-CZ" sz="900" dirty="0" err="1"/>
              <a:t>amet</a:t>
            </a:r>
            <a:r>
              <a:rPr lang="cs-CZ" sz="900" dirty="0"/>
              <a:t>, </a:t>
            </a:r>
            <a:r>
              <a:rPr lang="cs-CZ" sz="900" dirty="0" err="1"/>
              <a:t>consectetuer</a:t>
            </a:r>
            <a:r>
              <a:rPr lang="cs-CZ" sz="900" dirty="0"/>
              <a:t> </a:t>
            </a:r>
            <a:r>
              <a:rPr lang="cs-CZ" sz="900" dirty="0" err="1"/>
              <a:t>adipiscing</a:t>
            </a:r>
            <a:r>
              <a:rPr lang="cs-CZ" sz="900" dirty="0"/>
              <a:t> elit. Sed </a:t>
            </a:r>
            <a:r>
              <a:rPr lang="cs-CZ" sz="900" dirty="0" err="1"/>
              <a:t>wisi</a:t>
            </a:r>
            <a:r>
              <a:rPr lang="cs-CZ" sz="900" dirty="0"/>
              <a:t>. Sed </a:t>
            </a:r>
            <a:r>
              <a:rPr lang="cs-CZ" sz="900" dirty="0" err="1"/>
              <a:t>dapibus</a:t>
            </a:r>
            <a:endParaRPr lang="cs-CZ" sz="900" dirty="0"/>
          </a:p>
          <a:p>
            <a:pPr marL="808038" lvl="1" indent="-444500">
              <a:lnSpc>
                <a:spcPct val="80000"/>
              </a:lnSpc>
              <a:buNone/>
            </a:pPr>
            <a:r>
              <a:rPr lang="cs-CZ" sz="900" dirty="0"/>
              <a:t>&lt;/div&gt; </a:t>
            </a:r>
          </a:p>
          <a:p>
            <a:pPr marL="808038" lvl="1" indent="-444500">
              <a:lnSpc>
                <a:spcPct val="80000"/>
              </a:lnSpc>
              <a:buNone/>
            </a:pPr>
            <a:r>
              <a:rPr lang="cs-CZ" sz="900" dirty="0"/>
              <a:t>&lt;div </a:t>
            </a:r>
            <a:r>
              <a:rPr lang="cs-CZ" sz="900" dirty="0" err="1"/>
              <a:t>class</a:t>
            </a:r>
            <a:r>
              <a:rPr lang="cs-CZ" sz="900" dirty="0"/>
              <a:t>="</a:t>
            </a:r>
            <a:r>
              <a:rPr lang="cs-CZ" sz="900" dirty="0" err="1"/>
              <a:t>rightColumn</a:t>
            </a:r>
            <a:r>
              <a:rPr lang="cs-CZ" sz="900" dirty="0"/>
              <a:t>"&gt;&lt;h3&gt;Pravý sloupec&lt;/h3&gt; </a:t>
            </a:r>
            <a:br>
              <a:rPr lang="cs-CZ" sz="900" dirty="0"/>
            </a:br>
            <a:r>
              <a:rPr lang="cs-CZ" sz="900" dirty="0" err="1"/>
              <a:t>Aliquam</a:t>
            </a:r>
            <a:r>
              <a:rPr lang="cs-CZ" sz="900" dirty="0"/>
              <a:t> </a:t>
            </a:r>
            <a:r>
              <a:rPr lang="cs-CZ" sz="900" dirty="0" err="1"/>
              <a:t>turpis</a:t>
            </a:r>
            <a:r>
              <a:rPr lang="cs-CZ" sz="900" dirty="0"/>
              <a:t>. </a:t>
            </a:r>
            <a:r>
              <a:rPr lang="cs-CZ" sz="900" dirty="0" err="1"/>
              <a:t>Lorem</a:t>
            </a:r>
            <a:r>
              <a:rPr lang="cs-CZ" sz="900" dirty="0"/>
              <a:t> </a:t>
            </a:r>
            <a:r>
              <a:rPr lang="cs-CZ" sz="900" dirty="0" err="1"/>
              <a:t>ipsum</a:t>
            </a:r>
            <a:r>
              <a:rPr lang="cs-CZ" sz="900" dirty="0"/>
              <a:t> </a:t>
            </a:r>
            <a:r>
              <a:rPr lang="cs-CZ" sz="900" dirty="0" err="1"/>
              <a:t>dolor</a:t>
            </a:r>
            <a:r>
              <a:rPr lang="cs-CZ" sz="900" dirty="0"/>
              <a:t> </a:t>
            </a:r>
            <a:r>
              <a:rPr lang="cs-CZ" sz="900" dirty="0" err="1"/>
              <a:t>sit</a:t>
            </a:r>
            <a:r>
              <a:rPr lang="cs-CZ" sz="900" dirty="0"/>
              <a:t> </a:t>
            </a:r>
            <a:r>
              <a:rPr lang="cs-CZ" sz="900" dirty="0" err="1"/>
              <a:t>amet</a:t>
            </a:r>
            <a:r>
              <a:rPr lang="cs-CZ" sz="900" dirty="0"/>
              <a:t>, </a:t>
            </a:r>
            <a:r>
              <a:rPr lang="cs-CZ" sz="900" dirty="0" err="1"/>
              <a:t>consectetuer</a:t>
            </a:r>
            <a:r>
              <a:rPr lang="cs-CZ" sz="900" dirty="0"/>
              <a:t> </a:t>
            </a:r>
            <a:r>
              <a:rPr lang="cs-CZ" sz="900" dirty="0" err="1"/>
              <a:t>adipiscing</a:t>
            </a:r>
            <a:r>
              <a:rPr lang="cs-CZ" sz="900" dirty="0"/>
              <a:t> elit. </a:t>
            </a:r>
            <a:r>
              <a:rPr lang="cs-CZ" sz="900" dirty="0" err="1"/>
              <a:t>Integer</a:t>
            </a:r>
            <a:r>
              <a:rPr lang="cs-CZ" sz="900" dirty="0"/>
              <a:t> </a:t>
            </a:r>
            <a:r>
              <a:rPr lang="cs-CZ" sz="900" dirty="0" err="1"/>
              <a:t>erat</a:t>
            </a:r>
            <a:r>
              <a:rPr lang="cs-CZ" sz="900" dirty="0"/>
              <a:t>. Donec </a:t>
            </a:r>
            <a:r>
              <a:rPr lang="cs-CZ" sz="900" dirty="0" err="1"/>
              <a:t>dignissim</a:t>
            </a:r>
            <a:r>
              <a:rPr lang="cs-CZ" sz="900" dirty="0"/>
              <a:t> </a:t>
            </a:r>
            <a:r>
              <a:rPr lang="cs-CZ" sz="900" dirty="0" err="1"/>
              <a:t>nunc</a:t>
            </a:r>
            <a:r>
              <a:rPr lang="cs-CZ" sz="900" dirty="0"/>
              <a:t> </a:t>
            </a:r>
            <a:r>
              <a:rPr lang="cs-CZ" sz="900" dirty="0" err="1"/>
              <a:t>ut</a:t>
            </a:r>
            <a:r>
              <a:rPr lang="cs-CZ" sz="900" dirty="0"/>
              <a:t> </a:t>
            </a:r>
            <a:r>
              <a:rPr lang="cs-CZ" sz="900" dirty="0" err="1"/>
              <a:t>risus</a:t>
            </a:r>
            <a:r>
              <a:rPr lang="cs-CZ" sz="900" dirty="0"/>
              <a:t>. Donec </a:t>
            </a:r>
            <a:r>
              <a:rPr lang="cs-CZ" sz="900" dirty="0" err="1"/>
              <a:t>commodo</a:t>
            </a:r>
            <a:r>
              <a:rPr lang="cs-CZ" sz="900" dirty="0"/>
              <a:t> </a:t>
            </a:r>
            <a:r>
              <a:rPr lang="cs-CZ" sz="900" dirty="0" err="1"/>
              <a:t>mauris</a:t>
            </a:r>
            <a:r>
              <a:rPr lang="cs-CZ" sz="900" dirty="0"/>
              <a:t> in libero. </a:t>
            </a:r>
            <a:r>
              <a:rPr lang="cs-CZ" sz="900" dirty="0" err="1"/>
              <a:t>Fusce</a:t>
            </a:r>
            <a:r>
              <a:rPr lang="cs-CZ" sz="900" dirty="0"/>
              <a:t> </a:t>
            </a:r>
            <a:r>
              <a:rPr lang="cs-CZ" sz="900" dirty="0" err="1"/>
              <a:t>malesuada</a:t>
            </a:r>
            <a:r>
              <a:rPr lang="cs-CZ" sz="900" dirty="0"/>
              <a:t> </a:t>
            </a:r>
            <a:r>
              <a:rPr lang="cs-CZ" sz="900" dirty="0" err="1"/>
              <a:t>tincidunt</a:t>
            </a:r>
            <a:r>
              <a:rPr lang="cs-CZ" sz="900" dirty="0"/>
              <a:t> </a:t>
            </a:r>
            <a:r>
              <a:rPr lang="cs-CZ" sz="900" dirty="0" err="1"/>
              <a:t>tellus</a:t>
            </a:r>
            <a:r>
              <a:rPr lang="cs-CZ" sz="900" dirty="0"/>
              <a:t>. </a:t>
            </a:r>
            <a:r>
              <a:rPr lang="cs-CZ" sz="900" dirty="0" err="1"/>
              <a:t>Aliquam</a:t>
            </a:r>
            <a:r>
              <a:rPr lang="cs-CZ" sz="900" dirty="0"/>
              <a:t> </a:t>
            </a:r>
            <a:r>
              <a:rPr lang="cs-CZ" sz="900" dirty="0" err="1"/>
              <a:t>sodales</a:t>
            </a:r>
            <a:r>
              <a:rPr lang="cs-CZ" sz="900" dirty="0"/>
              <a:t> </a:t>
            </a:r>
            <a:r>
              <a:rPr lang="cs-CZ" sz="900" dirty="0" err="1"/>
              <a:t>erat</a:t>
            </a:r>
            <a:r>
              <a:rPr lang="cs-CZ" sz="900" dirty="0"/>
              <a:t> </a:t>
            </a:r>
            <a:r>
              <a:rPr lang="cs-CZ" sz="900" dirty="0" err="1"/>
              <a:t>quis</a:t>
            </a:r>
            <a:r>
              <a:rPr lang="cs-CZ" sz="900" dirty="0"/>
              <a:t> </a:t>
            </a:r>
            <a:r>
              <a:rPr lang="cs-CZ" sz="900" dirty="0" err="1"/>
              <a:t>purus</a:t>
            </a:r>
            <a:r>
              <a:rPr lang="cs-CZ" sz="900" dirty="0"/>
              <a:t>. </a:t>
            </a:r>
            <a:r>
              <a:rPr lang="cs-CZ" sz="900" dirty="0" err="1"/>
              <a:t>Aliquam</a:t>
            </a:r>
            <a:r>
              <a:rPr lang="cs-CZ" sz="900" dirty="0"/>
              <a:t> </a:t>
            </a:r>
            <a:r>
              <a:rPr lang="cs-CZ" sz="900" dirty="0" err="1"/>
              <a:t>pretium</a:t>
            </a:r>
            <a:r>
              <a:rPr lang="cs-CZ" sz="900" dirty="0"/>
              <a:t> </a:t>
            </a:r>
            <a:r>
              <a:rPr lang="cs-CZ" sz="900" dirty="0" err="1"/>
              <a:t>mattis</a:t>
            </a:r>
            <a:r>
              <a:rPr lang="cs-CZ" sz="900" dirty="0"/>
              <a:t> </a:t>
            </a:r>
            <a:r>
              <a:rPr lang="cs-CZ" sz="900" dirty="0" err="1"/>
              <a:t>nulla</a:t>
            </a:r>
            <a:r>
              <a:rPr lang="cs-CZ" sz="900" dirty="0"/>
              <a:t>. </a:t>
            </a:r>
            <a:r>
              <a:rPr lang="cs-CZ" sz="900" dirty="0" err="1"/>
              <a:t>Aliquam</a:t>
            </a:r>
            <a:r>
              <a:rPr lang="cs-CZ" sz="900" dirty="0"/>
              <a:t> </a:t>
            </a:r>
            <a:r>
              <a:rPr lang="cs-CZ" sz="900" dirty="0" err="1"/>
              <a:t>ullamcorper</a:t>
            </a:r>
            <a:r>
              <a:rPr lang="cs-CZ" sz="900" dirty="0"/>
              <a:t> </a:t>
            </a:r>
            <a:r>
              <a:rPr lang="cs-CZ" sz="900" dirty="0" err="1"/>
              <a:t>tincidunt</a:t>
            </a:r>
            <a:r>
              <a:rPr lang="cs-CZ" sz="900" dirty="0"/>
              <a:t> </a:t>
            </a:r>
            <a:r>
              <a:rPr lang="cs-CZ" sz="900" dirty="0" err="1"/>
              <a:t>risus</a:t>
            </a:r>
            <a:r>
              <a:rPr lang="cs-CZ" sz="900" dirty="0"/>
              <a:t>. </a:t>
            </a:r>
            <a:r>
              <a:rPr lang="cs-CZ" sz="900" dirty="0" err="1"/>
              <a:t>Nunc</a:t>
            </a:r>
            <a:r>
              <a:rPr lang="cs-CZ" sz="900" dirty="0"/>
              <a:t> </a:t>
            </a:r>
            <a:r>
              <a:rPr lang="cs-CZ" sz="900" dirty="0" err="1"/>
              <a:t>euismod</a:t>
            </a:r>
            <a:r>
              <a:rPr lang="cs-CZ" sz="900" dirty="0"/>
              <a:t>, </a:t>
            </a:r>
            <a:r>
              <a:rPr lang="cs-CZ" sz="900" dirty="0" err="1"/>
              <a:t>quam</a:t>
            </a:r>
            <a:r>
              <a:rPr lang="cs-CZ" sz="900" dirty="0"/>
              <a:t> sed </a:t>
            </a:r>
            <a:r>
              <a:rPr lang="cs-CZ" sz="900" dirty="0" err="1"/>
              <a:t>hendrerit</a:t>
            </a:r>
            <a:r>
              <a:rPr lang="cs-CZ" sz="900" dirty="0"/>
              <a:t>.</a:t>
            </a:r>
          </a:p>
          <a:p>
            <a:pPr marL="808038" lvl="1" indent="-444500">
              <a:lnSpc>
                <a:spcPct val="80000"/>
              </a:lnSpc>
              <a:buNone/>
            </a:pPr>
            <a:r>
              <a:rPr lang="cs-CZ" sz="900" dirty="0"/>
              <a:t>&lt;/div&gt; </a:t>
            </a:r>
          </a:p>
          <a:p>
            <a:pPr marL="808038" lvl="1" indent="-444500">
              <a:lnSpc>
                <a:spcPct val="80000"/>
              </a:lnSpc>
              <a:buNone/>
            </a:pPr>
            <a:r>
              <a:rPr lang="cs-CZ" sz="900" dirty="0"/>
              <a:t>&lt;div </a:t>
            </a:r>
            <a:r>
              <a:rPr lang="cs-CZ" sz="900" dirty="0" err="1"/>
              <a:t>class</a:t>
            </a:r>
            <a:r>
              <a:rPr lang="cs-CZ" sz="900" dirty="0"/>
              <a:t>="</a:t>
            </a:r>
            <a:r>
              <a:rPr lang="cs-CZ" sz="900" dirty="0" err="1"/>
              <a:t>correct</a:t>
            </a:r>
            <a:r>
              <a:rPr lang="cs-CZ" sz="900" dirty="0"/>
              <a:t>"&gt;&lt;/div&gt; </a:t>
            </a:r>
          </a:p>
          <a:p>
            <a:pPr marL="176213" indent="-176213">
              <a:lnSpc>
                <a:spcPct val="80000"/>
              </a:lnSpc>
              <a:buNone/>
            </a:pPr>
            <a:r>
              <a:rPr lang="cs-CZ" sz="900" dirty="0"/>
              <a:t>	&lt;/div&gt;</a:t>
            </a:r>
          </a:p>
          <a:p>
            <a:pPr marL="176213" indent="-176213">
              <a:lnSpc>
                <a:spcPct val="80000"/>
              </a:lnSpc>
              <a:buNone/>
            </a:pPr>
            <a:r>
              <a:rPr lang="cs-CZ" sz="900" dirty="0"/>
              <a:t>….. </a:t>
            </a:r>
          </a:p>
        </p:txBody>
      </p:sp>
      <p:pic>
        <p:nvPicPr>
          <p:cNvPr id="57348" name="Picture 4" descr="obrazek-mozilla-pozadi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167438" y="1700213"/>
            <a:ext cx="4011612" cy="35179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>
              <a:buFont typeface="Wingdings" pitchFamily="2" charset="2"/>
              <a:buNone/>
            </a:pPr>
            <a:endParaRPr lang="cs-CZ" dirty="0"/>
          </a:p>
          <a:p>
            <a:pPr>
              <a:buFont typeface="Wingdings" pitchFamily="2" charset="2"/>
              <a:buNone/>
            </a:pPr>
            <a:r>
              <a:rPr lang="cs-CZ" dirty="0"/>
              <a:t>Sklon písma:	</a:t>
            </a:r>
            <a:r>
              <a:rPr lang="cs-CZ" dirty="0" err="1">
                <a:solidFill>
                  <a:schemeClr val="accent2"/>
                </a:solidFill>
              </a:rPr>
              <a:t>normal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italic,obligue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inherit</a:t>
            </a:r>
            <a:endParaRPr lang="cs-CZ" dirty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cs-CZ" dirty="0"/>
              <a:t>Síla písma: </a:t>
            </a:r>
            <a:r>
              <a:rPr lang="cs-CZ" dirty="0" err="1">
                <a:solidFill>
                  <a:schemeClr val="accent2"/>
                </a:solidFill>
              </a:rPr>
              <a:t>normal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bold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bolder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lighter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inherit</a:t>
            </a:r>
            <a:r>
              <a:rPr lang="cs-CZ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378299" y="188640"/>
            <a:ext cx="7772400" cy="936104"/>
          </a:xfrm>
        </p:spPr>
        <p:txBody>
          <a:bodyPr/>
          <a:lstStyle/>
          <a:p>
            <a:r>
              <a:rPr lang="cs-CZ" dirty="0"/>
              <a:t>Řez písma	</a:t>
            </a:r>
            <a:r>
              <a:rPr lang="cs-CZ" sz="3200" dirty="0">
                <a:solidFill>
                  <a:schemeClr val="accent2"/>
                </a:solidFill>
              </a:rPr>
              <a:t>font-style</a:t>
            </a:r>
            <a:br>
              <a:rPr lang="cs-CZ" sz="3200" dirty="0">
                <a:solidFill>
                  <a:schemeClr val="accent2"/>
                </a:solidFill>
              </a:rPr>
            </a:br>
            <a:r>
              <a:rPr lang="cs-CZ" sz="3200" dirty="0">
                <a:solidFill>
                  <a:schemeClr val="accent2"/>
                </a:solidFill>
              </a:rPr>
              <a:t>	font-</a:t>
            </a:r>
            <a:r>
              <a:rPr lang="cs-CZ" sz="3200" dirty="0" err="1">
                <a:solidFill>
                  <a:schemeClr val="accent2"/>
                </a:solidFill>
              </a:rPr>
              <a:t>weight</a:t>
            </a:r>
            <a:endParaRPr lang="cs-CZ" sz="3200" dirty="0">
              <a:solidFill>
                <a:schemeClr val="accent2"/>
              </a:solidFill>
            </a:endParaRPr>
          </a:p>
        </p:txBody>
      </p:sp>
      <p:sp>
        <p:nvSpPr>
          <p:cNvPr id="4096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208213" y="2492375"/>
            <a:ext cx="7848600" cy="1728788"/>
          </a:xfrm>
        </p:spPr>
        <p:txBody>
          <a:bodyPr/>
          <a:lstStyle/>
          <a:p>
            <a:pPr lvl="3"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left</a:t>
            </a:r>
            <a:r>
              <a:rPr lang="cs-CZ" sz="2400" dirty="0">
                <a:solidFill>
                  <a:schemeClr val="accent2"/>
                </a:solidFill>
              </a:rPr>
              <a:t> </a:t>
            </a:r>
            <a:r>
              <a:rPr lang="cs-CZ" sz="2400" dirty="0"/>
              <a:t>		- vlevo</a:t>
            </a:r>
          </a:p>
          <a:p>
            <a:pPr lvl="3"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right</a:t>
            </a:r>
            <a:r>
              <a:rPr lang="cs-CZ" sz="2400" dirty="0">
                <a:solidFill>
                  <a:schemeClr val="accent2"/>
                </a:solidFill>
              </a:rPr>
              <a:t>	</a:t>
            </a:r>
            <a:r>
              <a:rPr lang="cs-CZ" sz="2400" dirty="0"/>
              <a:t>	- vpravo</a:t>
            </a:r>
          </a:p>
          <a:p>
            <a:pPr lvl="3">
              <a:buFont typeface="Wingdings" pitchFamily="2" charset="2"/>
              <a:buNone/>
            </a:pPr>
            <a:r>
              <a:rPr lang="cs-CZ" sz="2400" dirty="0">
                <a:solidFill>
                  <a:schemeClr val="accent2"/>
                </a:solidFill>
              </a:rPr>
              <a:t>center	</a:t>
            </a:r>
            <a:r>
              <a:rPr lang="cs-CZ" sz="2400" dirty="0"/>
              <a:t>	- na střed</a:t>
            </a:r>
          </a:p>
          <a:p>
            <a:pPr lvl="3">
              <a:buFont typeface="Wingdings" pitchFamily="2" charset="2"/>
              <a:buNone/>
            </a:pPr>
            <a:r>
              <a:rPr lang="cs-CZ" sz="2400" dirty="0" err="1">
                <a:solidFill>
                  <a:schemeClr val="accent2"/>
                </a:solidFill>
              </a:rPr>
              <a:t>justify</a:t>
            </a:r>
            <a:r>
              <a:rPr lang="cs-CZ" sz="2400" dirty="0">
                <a:solidFill>
                  <a:schemeClr val="accent2"/>
                </a:solidFill>
              </a:rPr>
              <a:t>	</a:t>
            </a:r>
            <a:r>
              <a:rPr lang="cs-CZ" sz="2400" dirty="0"/>
              <a:t>	- do bloku</a:t>
            </a:r>
          </a:p>
          <a:p>
            <a:endParaRPr lang="cs-CZ" dirty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95600" y="188640"/>
            <a:ext cx="7772400" cy="774700"/>
          </a:xfrm>
        </p:spPr>
        <p:txBody>
          <a:bodyPr/>
          <a:lstStyle/>
          <a:p>
            <a:r>
              <a:rPr lang="cs-CZ" dirty="0"/>
              <a:t>Zarovnávání textu	</a:t>
            </a:r>
            <a:r>
              <a:rPr lang="cs-CZ" dirty="0">
                <a:solidFill>
                  <a:schemeClr val="accent2"/>
                </a:solidFill>
              </a:rPr>
              <a:t>text-</a:t>
            </a:r>
            <a:r>
              <a:rPr lang="cs-CZ" dirty="0" err="1">
                <a:solidFill>
                  <a:schemeClr val="accent2"/>
                </a:solidFill>
              </a:rPr>
              <a:t>align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4198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cs-CZ" dirty="0"/>
              <a:t>Klíčovým slovem – </a:t>
            </a:r>
            <a:r>
              <a:rPr lang="cs-CZ" dirty="0" err="1"/>
              <a:t>red</a:t>
            </a:r>
            <a:r>
              <a:rPr lang="cs-CZ" dirty="0"/>
              <a:t>, green, </a:t>
            </a:r>
            <a:r>
              <a:rPr lang="cs-CZ" dirty="0" err="1"/>
              <a:t>yellow</a:t>
            </a:r>
            <a:r>
              <a:rPr lang="cs-CZ" dirty="0"/>
              <a:t>,…</a:t>
            </a:r>
          </a:p>
          <a:p>
            <a:r>
              <a:rPr lang="cs-CZ" dirty="0"/>
              <a:t>Hexadecimálním kódem barvy - </a:t>
            </a:r>
            <a:r>
              <a:rPr lang="en-US" dirty="0"/>
              <a:t>#336633</a:t>
            </a:r>
            <a:r>
              <a:rPr lang="en-US" dirty="0" smtClean="0"/>
              <a:t>,…</a:t>
            </a:r>
            <a:endParaRPr lang="cs-CZ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43261" y="260648"/>
            <a:ext cx="7772400" cy="774700"/>
          </a:xfrm>
        </p:spPr>
        <p:txBody>
          <a:bodyPr/>
          <a:lstStyle/>
          <a:p>
            <a:r>
              <a:rPr lang="cs-CZ" dirty="0"/>
              <a:t>Barva písma	</a:t>
            </a:r>
            <a:r>
              <a:rPr lang="cs-CZ" dirty="0" err="1">
                <a:solidFill>
                  <a:schemeClr val="accent2"/>
                </a:solidFill>
              </a:rPr>
              <a:t>color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891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229642" y="1484785"/>
            <a:ext cx="7272337" cy="3816821"/>
          </a:xfrm>
        </p:spPr>
        <p:txBody>
          <a:bodyPr/>
          <a:lstStyle/>
          <a:p>
            <a:pPr lvl="3">
              <a:buFont typeface="Wingdings" pitchFamily="2" charset="2"/>
              <a:buNone/>
            </a:pPr>
            <a:endParaRPr lang="cs-CZ" dirty="0"/>
          </a:p>
          <a:p>
            <a:pPr lvl="2">
              <a:buFont typeface="Wingdings" pitchFamily="2" charset="2"/>
              <a:buNone/>
            </a:pPr>
            <a:r>
              <a:rPr lang="cs-CZ" sz="3500" dirty="0"/>
              <a:t>podtržení 		- </a:t>
            </a:r>
            <a:r>
              <a:rPr lang="cs-CZ" sz="3500" dirty="0" err="1"/>
              <a:t>underline</a:t>
            </a:r>
            <a:endParaRPr lang="cs-CZ" sz="3500" dirty="0"/>
          </a:p>
          <a:p>
            <a:pPr lvl="2">
              <a:buFont typeface="Wingdings" pitchFamily="2" charset="2"/>
              <a:buNone/>
            </a:pPr>
            <a:r>
              <a:rPr lang="cs-CZ" sz="3500" dirty="0" err="1"/>
              <a:t>nadtržení</a:t>
            </a:r>
            <a:r>
              <a:rPr lang="cs-CZ" sz="3500" dirty="0"/>
              <a:t>		- </a:t>
            </a:r>
            <a:r>
              <a:rPr lang="cs-CZ" sz="3500" dirty="0" err="1"/>
              <a:t>overline</a:t>
            </a:r>
            <a:endParaRPr lang="cs-CZ" sz="3500" dirty="0"/>
          </a:p>
          <a:p>
            <a:pPr lvl="2">
              <a:buFont typeface="Wingdings" pitchFamily="2" charset="2"/>
              <a:buNone/>
            </a:pPr>
            <a:r>
              <a:rPr lang="cs-CZ" sz="3500" dirty="0"/>
              <a:t>přeškrtnutí		- </a:t>
            </a:r>
            <a:r>
              <a:rPr lang="cs-CZ" sz="3500" dirty="0" err="1"/>
              <a:t>underline</a:t>
            </a:r>
            <a:endParaRPr lang="cs-CZ" sz="3500" dirty="0"/>
          </a:p>
          <a:p>
            <a:pPr lvl="2">
              <a:buFont typeface="Wingdings" pitchFamily="2" charset="2"/>
              <a:buNone/>
            </a:pPr>
            <a:r>
              <a:rPr lang="cs-CZ" sz="3500" dirty="0"/>
              <a:t>blikající text 		- blink</a:t>
            </a:r>
          </a:p>
          <a:p>
            <a:pPr lvl="2">
              <a:buFont typeface="Wingdings" pitchFamily="2" charset="2"/>
              <a:buNone/>
            </a:pPr>
            <a:r>
              <a:rPr lang="cs-CZ" sz="3500" dirty="0"/>
              <a:t>žádný efekt		- </a:t>
            </a:r>
            <a:r>
              <a:rPr lang="cs-CZ" sz="3500" dirty="0" err="1"/>
              <a:t>none</a:t>
            </a:r>
            <a:endParaRPr lang="cs-CZ" sz="3500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23592" y="260648"/>
            <a:ext cx="7772400" cy="774700"/>
          </a:xfrm>
        </p:spPr>
        <p:txBody>
          <a:bodyPr/>
          <a:lstStyle/>
          <a:p>
            <a:r>
              <a:rPr lang="cs-CZ" sz="3200" dirty="0"/>
              <a:t>Dekorace písma	</a:t>
            </a:r>
            <a:r>
              <a:rPr lang="cs-CZ" sz="3200" dirty="0">
                <a:solidFill>
                  <a:schemeClr val="accent2"/>
                </a:solidFill>
              </a:rPr>
              <a:t>text-</a:t>
            </a:r>
            <a:r>
              <a:rPr lang="cs-CZ" sz="3200" dirty="0" err="1">
                <a:solidFill>
                  <a:schemeClr val="accent2"/>
                </a:solidFill>
              </a:rPr>
              <a:t>decoration</a:t>
            </a:r>
            <a:endParaRPr lang="cs-CZ" sz="3200" dirty="0">
              <a:solidFill>
                <a:schemeClr val="accent2"/>
              </a:solidFill>
            </a:endParaRPr>
          </a:p>
        </p:txBody>
      </p:sp>
      <p:sp>
        <p:nvSpPr>
          <p:cNvPr id="3994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1600201"/>
            <a:ext cx="7772400" cy="32686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cs-CZ"/>
          </a:p>
          <a:p>
            <a:pPr>
              <a:buFont typeface="Wingdings" pitchFamily="2" charset="2"/>
              <a:buNone/>
            </a:pPr>
            <a:endParaRPr lang="cs-CZ"/>
          </a:p>
          <a:p>
            <a:pPr>
              <a:buFont typeface="Wingdings" pitchFamily="2" charset="2"/>
              <a:buNone/>
            </a:pPr>
            <a:r>
              <a:rPr lang="cs-CZ"/>
              <a:t>velikost písma se nastavuje: </a:t>
            </a:r>
          </a:p>
          <a:p>
            <a:pPr>
              <a:buFont typeface="Wingdings" pitchFamily="2" charset="2"/>
              <a:buNone/>
            </a:pPr>
            <a:r>
              <a:rPr lang="cs-CZ"/>
              <a:t>		klíčovými slovy  </a:t>
            </a:r>
          </a:p>
          <a:p>
            <a:pPr>
              <a:buFont typeface="Wingdings" pitchFamily="2" charset="2"/>
              <a:buNone/>
            </a:pPr>
            <a:r>
              <a:rPr lang="cs-CZ"/>
              <a:t>		číselně s jednotkou (font-size: 12px;) </a:t>
            </a:r>
          </a:p>
          <a:p>
            <a:pPr>
              <a:buFont typeface="Wingdings" pitchFamily="2" charset="2"/>
              <a:buNone/>
            </a:pPr>
            <a:r>
              <a:rPr lang="cs-CZ"/>
              <a:t>		procenty (font-size: 75%;)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35181" y="260648"/>
            <a:ext cx="7772400" cy="774700"/>
          </a:xfrm>
        </p:spPr>
        <p:txBody>
          <a:bodyPr/>
          <a:lstStyle/>
          <a:p>
            <a:r>
              <a:rPr lang="cs-CZ" dirty="0"/>
              <a:t>Velikost písma	</a:t>
            </a:r>
            <a:r>
              <a:rPr lang="cs-CZ" dirty="0">
                <a:solidFill>
                  <a:schemeClr val="accent2"/>
                </a:solidFill>
              </a:rPr>
              <a:t>font-</a:t>
            </a:r>
            <a:r>
              <a:rPr lang="cs-CZ" dirty="0" err="1">
                <a:solidFill>
                  <a:schemeClr val="accent2"/>
                </a:solidFill>
              </a:rPr>
              <a:t>size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789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935760" y="2708920"/>
            <a:ext cx="6303822" cy="2808312"/>
          </a:xfrm>
          <a:prstGeom prst="rect">
            <a:avLst/>
          </a:prstGeom>
          <a:solidFill>
            <a:srgbClr val="97B7C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467182" y="1432844"/>
            <a:ext cx="7772400" cy="4084388"/>
          </a:xfrm>
        </p:spPr>
        <p:txBody>
          <a:bodyPr/>
          <a:lstStyle/>
          <a:p>
            <a:pPr marL="0" indent="0">
              <a:buNone/>
              <a:tabLst>
                <a:tab pos="88900" algn="l"/>
              </a:tabLst>
            </a:pPr>
            <a:r>
              <a:rPr lang="cs-CZ" sz="2400" dirty="0"/>
              <a:t>CSS definuje pět obecných typů písma. V prohlížeči se pak nahrazují konkrétním fontem podle nastavení programu nebo uživatele. Jsou to:</a:t>
            </a:r>
          </a:p>
          <a:p>
            <a:pPr marL="0" indent="0">
              <a:buNone/>
              <a:tabLst>
                <a:tab pos="88900" algn="l"/>
              </a:tabLst>
            </a:pPr>
            <a:endParaRPr lang="cs-CZ" sz="2400" dirty="0"/>
          </a:p>
          <a:p>
            <a:pPr lvl="4">
              <a:buNone/>
              <a:tabLst>
                <a:tab pos="88900" algn="l"/>
              </a:tabLst>
            </a:pPr>
            <a:r>
              <a:rPr lang="cs-CZ" sz="2400" b="1" dirty="0"/>
              <a:t>serif</a:t>
            </a:r>
            <a:r>
              <a:rPr lang="cs-CZ" sz="2400" dirty="0"/>
              <a:t> 		</a:t>
            </a:r>
            <a:r>
              <a:rPr lang="cs-CZ" sz="2400" dirty="0"/>
              <a:t>	– </a:t>
            </a:r>
            <a:r>
              <a:rPr lang="cs-CZ" sz="2400" dirty="0"/>
              <a:t>patkové písmo</a:t>
            </a:r>
          </a:p>
          <a:p>
            <a:pPr lvl="4">
              <a:buNone/>
              <a:tabLst>
                <a:tab pos="88900" algn="l"/>
              </a:tabLst>
            </a:pPr>
            <a:r>
              <a:rPr lang="cs-CZ" sz="2400" b="1" dirty="0" err="1"/>
              <a:t>sans</a:t>
            </a:r>
            <a:r>
              <a:rPr lang="cs-CZ" sz="2400" b="1" dirty="0"/>
              <a:t>-serif</a:t>
            </a:r>
            <a:r>
              <a:rPr lang="cs-CZ" sz="2400" dirty="0"/>
              <a:t> 	</a:t>
            </a:r>
            <a:r>
              <a:rPr lang="cs-CZ" sz="2400" dirty="0"/>
              <a:t>	– </a:t>
            </a:r>
            <a:r>
              <a:rPr lang="cs-CZ" sz="2400" dirty="0"/>
              <a:t>bezpatkové písmo</a:t>
            </a:r>
          </a:p>
          <a:p>
            <a:pPr lvl="4">
              <a:buNone/>
              <a:tabLst>
                <a:tab pos="88900" algn="l"/>
              </a:tabLst>
            </a:pPr>
            <a:r>
              <a:rPr lang="cs-CZ" sz="2400" b="1" dirty="0" err="1"/>
              <a:t>cursive</a:t>
            </a:r>
            <a:r>
              <a:rPr lang="cs-CZ" sz="2400" b="1" dirty="0"/>
              <a:t> 		</a:t>
            </a:r>
            <a:r>
              <a:rPr lang="cs-CZ" sz="2400" dirty="0"/>
              <a:t>– kurzíva</a:t>
            </a:r>
          </a:p>
          <a:p>
            <a:pPr lvl="4">
              <a:buNone/>
              <a:tabLst>
                <a:tab pos="88900" algn="l"/>
              </a:tabLst>
            </a:pPr>
            <a:r>
              <a:rPr lang="cs-CZ" sz="2400" b="1" dirty="0"/>
              <a:t>mono-</a:t>
            </a:r>
            <a:r>
              <a:rPr lang="cs-CZ" sz="2400" b="1" dirty="0" err="1"/>
              <a:t>space</a:t>
            </a:r>
            <a:r>
              <a:rPr lang="cs-CZ" sz="2400" dirty="0"/>
              <a:t> 	– neproporční písmo</a:t>
            </a:r>
          </a:p>
          <a:p>
            <a:pPr lvl="4">
              <a:buNone/>
              <a:tabLst>
                <a:tab pos="88900" algn="l"/>
              </a:tabLst>
            </a:pPr>
            <a:r>
              <a:rPr lang="cs-CZ" sz="2400" b="1" dirty="0"/>
              <a:t>fantasy</a:t>
            </a:r>
            <a:r>
              <a:rPr lang="cs-CZ" sz="2400" dirty="0"/>
              <a:t> 		– dekorativní písmo</a:t>
            </a:r>
          </a:p>
          <a:p>
            <a:pPr lvl="4">
              <a:buNone/>
              <a:tabLst>
                <a:tab pos="88900" algn="l"/>
              </a:tabLst>
            </a:pPr>
            <a:endParaRPr lang="cs-CZ" sz="1600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95600" y="245500"/>
            <a:ext cx="7772400" cy="774700"/>
          </a:xfrm>
        </p:spPr>
        <p:txBody>
          <a:bodyPr/>
          <a:lstStyle/>
          <a:p>
            <a:r>
              <a:rPr lang="cs-CZ" dirty="0"/>
              <a:t>Typ písma	 </a:t>
            </a:r>
            <a:r>
              <a:rPr lang="cs-CZ" dirty="0">
                <a:solidFill>
                  <a:schemeClr val="accent2"/>
                </a:solidFill>
              </a:rPr>
              <a:t>font-</a:t>
            </a:r>
            <a:r>
              <a:rPr lang="cs-CZ" dirty="0" err="1">
                <a:solidFill>
                  <a:schemeClr val="accent2"/>
                </a:solidFill>
              </a:rPr>
              <a:t>family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513991" y="5539429"/>
            <a:ext cx="797449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200" dirty="0"/>
              <a:t>P</a:t>
            </a:r>
            <a:r>
              <a:rPr lang="cs-CZ" sz="2200" dirty="0" err="1"/>
              <a:t>říklad</a:t>
            </a:r>
            <a:r>
              <a:rPr lang="cs-CZ" sz="2200" dirty="0"/>
              <a:t>: </a:t>
            </a:r>
          </a:p>
          <a:p>
            <a:endParaRPr lang="cs-CZ" sz="1000" dirty="0"/>
          </a:p>
          <a:p>
            <a:r>
              <a:rPr lang="cs-CZ" sz="2200" dirty="0"/>
              <a:t>font-</a:t>
            </a:r>
            <a:r>
              <a:rPr lang="cs-CZ" sz="2200" dirty="0" err="1"/>
              <a:t>family</a:t>
            </a:r>
            <a:r>
              <a:rPr lang="cs-CZ" sz="2200" dirty="0"/>
              <a:t>: </a:t>
            </a:r>
            <a:r>
              <a:rPr lang="cs-CZ" sz="2200" dirty="0" err="1"/>
              <a:t>Tahoma</a:t>
            </a:r>
            <a:r>
              <a:rPr lang="cs-CZ" sz="2200" dirty="0"/>
              <a:t>, </a:t>
            </a:r>
            <a:r>
              <a:rPr lang="cs-CZ" sz="2200" dirty="0" err="1"/>
              <a:t>Verdana</a:t>
            </a:r>
            <a:r>
              <a:rPr lang="cs-CZ" sz="2200" dirty="0"/>
              <a:t>, </a:t>
            </a:r>
            <a:r>
              <a:rPr lang="cs-CZ" sz="2200" dirty="0" err="1"/>
              <a:t>Arial</a:t>
            </a:r>
            <a:r>
              <a:rPr lang="cs-CZ" sz="2200" dirty="0"/>
              <a:t>, </a:t>
            </a:r>
            <a:r>
              <a:rPr lang="cs-CZ" sz="2200" dirty="0" err="1"/>
              <a:t>Helvetica</a:t>
            </a:r>
            <a:r>
              <a:rPr lang="cs-CZ" sz="2200" dirty="0"/>
              <a:t>, </a:t>
            </a:r>
            <a:r>
              <a:rPr lang="cs-CZ" sz="2200" dirty="0" err="1"/>
              <a:t>sans</a:t>
            </a:r>
            <a:r>
              <a:rPr lang="cs-CZ" sz="2200" dirty="0"/>
              <a:t>-serif;</a:t>
            </a:r>
          </a:p>
        </p:txBody>
      </p:sp>
      <p:sp>
        <p:nvSpPr>
          <p:cNvPr id="3687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/>
          <p:cNvSpPr>
            <a:spLocks noGrp="1" noChangeArrowheads="1"/>
          </p:cNvSpPr>
          <p:nvPr>
            <p:ph idx="1"/>
          </p:nvPr>
        </p:nvSpPr>
        <p:spPr>
          <a:xfrm>
            <a:off x="2438400" y="1600200"/>
            <a:ext cx="7772400" cy="49974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>
                <a:solidFill>
                  <a:schemeClr val="tx2"/>
                </a:solidFill>
              </a:rPr>
              <a:t>Přímý zápis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/>
              <a:t>&lt;</a:t>
            </a:r>
            <a:r>
              <a:rPr lang="cs-CZ" sz="2400" b="1" dirty="0"/>
              <a:t>p style="</a:t>
            </a:r>
            <a:r>
              <a:rPr lang="cs-CZ" sz="2400" b="1" dirty="0" err="1"/>
              <a:t>color</a:t>
            </a:r>
            <a:r>
              <a:rPr lang="cs-CZ" sz="2400" b="1" dirty="0"/>
              <a:t>: </a:t>
            </a:r>
            <a:r>
              <a:rPr lang="cs-CZ" sz="2400" b="1" dirty="0" err="1"/>
              <a:t>red</a:t>
            </a:r>
            <a:r>
              <a:rPr lang="cs-CZ" sz="2400" b="1" dirty="0"/>
              <a:t>"&gt;Tento odstavec bude červený.&lt;/p&gt;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4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err="1">
                <a:solidFill>
                  <a:schemeClr val="bg2"/>
                </a:solidFill>
              </a:rPr>
              <a:t>Stylopisem</a:t>
            </a:r>
            <a:endParaRPr lang="cs-CZ" sz="2400" b="1" dirty="0">
              <a:solidFill>
                <a:schemeClr val="bg2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>
                <a:solidFill>
                  <a:schemeClr val="bg2"/>
                </a:solidFill>
              </a:rPr>
              <a:t>Hlavička:</a:t>
            </a:r>
            <a:endParaRPr lang="cs-CZ" sz="2400" dirty="0">
              <a:solidFill>
                <a:schemeClr val="bg2"/>
              </a:solidFill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/>
              <a:t>	&lt;</a:t>
            </a:r>
            <a:r>
              <a:rPr lang="cs-CZ" sz="2400" b="1" dirty="0"/>
              <a:t>style type="text/</a:t>
            </a:r>
            <a:r>
              <a:rPr lang="cs-CZ" sz="2400" b="1" dirty="0" err="1"/>
              <a:t>css</a:t>
            </a:r>
            <a:r>
              <a:rPr lang="cs-CZ" sz="2400" b="1" dirty="0"/>
              <a:t>"&gt;</a:t>
            </a:r>
            <a:br>
              <a:rPr lang="cs-CZ" sz="2400" b="1" dirty="0"/>
            </a:br>
            <a:r>
              <a:rPr lang="cs-CZ" sz="2400" b="1" dirty="0"/>
              <a:t>	p</a:t>
            </a:r>
            <a:r>
              <a:rPr lang="cs-CZ" sz="2400" b="1" dirty="0"/>
              <a:t>    {</a:t>
            </a:r>
            <a:r>
              <a:rPr lang="cs-CZ" sz="2400" b="1" dirty="0" err="1"/>
              <a:t>color</a:t>
            </a:r>
            <a:r>
              <a:rPr lang="cs-CZ" sz="2400" b="1" dirty="0"/>
              <a:t>: </a:t>
            </a:r>
            <a:r>
              <a:rPr lang="cs-CZ" sz="2400" b="1" dirty="0" err="1"/>
              <a:t>red</a:t>
            </a:r>
            <a:r>
              <a:rPr lang="cs-CZ" sz="2400" b="1" dirty="0"/>
              <a:t>}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/>
              <a:t>	&lt;/</a:t>
            </a:r>
            <a:r>
              <a:rPr lang="cs-CZ" sz="2400" b="1" dirty="0"/>
              <a:t>style&gt;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Tělo:</a:t>
            </a:r>
            <a:endParaRPr 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	</a:t>
            </a:r>
            <a:r>
              <a:rPr lang="cs-CZ" sz="2400" dirty="0"/>
              <a:t>	</a:t>
            </a:r>
            <a:r>
              <a:rPr lang="cs-CZ" sz="2400" b="1" dirty="0"/>
              <a:t>&lt;</a:t>
            </a:r>
            <a:r>
              <a:rPr lang="cs-CZ" sz="2400" b="1" dirty="0"/>
              <a:t>p&gt;Tento odstavec bude červený. &lt;/p&gt;</a:t>
            </a:r>
            <a:br>
              <a:rPr lang="cs-CZ" sz="2400" b="1" dirty="0"/>
            </a:br>
            <a:r>
              <a:rPr lang="cs-CZ" sz="2400" b="1" dirty="0"/>
              <a:t>	&lt;</a:t>
            </a:r>
            <a:r>
              <a:rPr lang="cs-CZ" sz="2400" b="1" dirty="0"/>
              <a:t>p&gt;Tento mimochodem také, protože červené budou všechny.&lt;/p&gt;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400" b="1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 sz="2400" dirty="0"/>
              <a:t>Chci udělat odstavec červeným písmem pomocí CSS. </a:t>
            </a:r>
            <a:br>
              <a:rPr lang="cs-CZ" sz="2400" dirty="0"/>
            </a:br>
            <a:r>
              <a:rPr lang="cs-CZ" sz="2400" dirty="0"/>
              <a:t>Jde to třemi způsoby</a:t>
            </a:r>
            <a:r>
              <a:rPr lang="cs-CZ" sz="1700" dirty="0"/>
              <a:t>: </a:t>
            </a:r>
          </a:p>
        </p:txBody>
      </p:sp>
      <p:sp>
        <p:nvSpPr>
          <p:cNvPr id="3175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/>
          <p:cNvSpPr>
            <a:spLocks noGrp="1" noChangeArrowheads="1"/>
          </p:cNvSpPr>
          <p:nvPr>
            <p:ph idx="1"/>
          </p:nvPr>
        </p:nvSpPr>
        <p:spPr>
          <a:xfrm>
            <a:off x="2438400" y="1600200"/>
            <a:ext cx="7772400" cy="49974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>
                <a:solidFill>
                  <a:schemeClr val="bg2"/>
                </a:solidFill>
              </a:rPr>
              <a:t>Externím </a:t>
            </a:r>
            <a:r>
              <a:rPr lang="cs-CZ" sz="2400" b="1" dirty="0">
                <a:solidFill>
                  <a:schemeClr val="bg2"/>
                </a:solidFill>
              </a:rPr>
              <a:t>CSS souborem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soubor</a:t>
            </a:r>
            <a:r>
              <a:rPr lang="cs-CZ" sz="2400" dirty="0"/>
              <a:t>, který se pojmenuje třeba </a:t>
            </a:r>
            <a:r>
              <a:rPr lang="cs-CZ" sz="2400" b="1" dirty="0"/>
              <a:t>styly.css</a:t>
            </a:r>
            <a:r>
              <a:rPr lang="cs-CZ" sz="2400" dirty="0"/>
              <a:t>:</a:t>
            </a:r>
            <a:endParaRPr 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	p    {</a:t>
            </a:r>
            <a:r>
              <a:rPr lang="cs-CZ" sz="2400" dirty="0" err="1"/>
              <a:t>color</a:t>
            </a:r>
            <a:r>
              <a:rPr lang="cs-CZ" sz="2400" dirty="0"/>
              <a:t>: </a:t>
            </a:r>
            <a:r>
              <a:rPr lang="cs-CZ" sz="2400" dirty="0" err="1"/>
              <a:t>red</a:t>
            </a:r>
            <a:r>
              <a:rPr lang="cs-CZ" sz="2400" dirty="0"/>
              <a:t>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Hlavička</a:t>
            </a:r>
            <a:br>
              <a:rPr lang="cs-CZ" sz="2400" dirty="0"/>
            </a:br>
            <a:r>
              <a:rPr lang="cs-CZ" sz="2400" dirty="0"/>
              <a:t>&lt;</a:t>
            </a:r>
            <a:r>
              <a:rPr lang="cs-CZ" sz="2400" b="1" dirty="0"/>
              <a:t>link </a:t>
            </a:r>
            <a:r>
              <a:rPr lang="cs-CZ" sz="2400" b="1" dirty="0" err="1"/>
              <a:t>rel</a:t>
            </a:r>
            <a:r>
              <a:rPr lang="cs-CZ" sz="2400" b="1" dirty="0"/>
              <a:t>="</a:t>
            </a:r>
            <a:r>
              <a:rPr lang="cs-CZ" sz="2400" b="1" dirty="0" err="1"/>
              <a:t>stylesheet</a:t>
            </a:r>
            <a:r>
              <a:rPr lang="cs-CZ" sz="2400" b="1" dirty="0"/>
              <a:t>" type="text/</a:t>
            </a:r>
            <a:r>
              <a:rPr lang="cs-CZ" sz="2400" b="1" dirty="0" err="1"/>
              <a:t>css</a:t>
            </a:r>
            <a:r>
              <a:rPr lang="cs-CZ" sz="2400" b="1" dirty="0"/>
              <a:t>" </a:t>
            </a:r>
            <a:r>
              <a:rPr lang="cs-CZ" sz="2400" b="1" dirty="0" err="1"/>
              <a:t>href</a:t>
            </a:r>
            <a:r>
              <a:rPr lang="cs-CZ" sz="2400" b="1" dirty="0"/>
              <a:t>="styly.css</a:t>
            </a:r>
            <a:r>
              <a:rPr lang="cs-CZ" sz="2400" b="1" dirty="0"/>
              <a:t>"&gt;</a:t>
            </a:r>
          </a:p>
          <a:p>
            <a:pPr lvl="1">
              <a:lnSpc>
                <a:spcPct val="80000"/>
              </a:lnSpc>
              <a:buNone/>
            </a:pPr>
            <a:endParaRPr lang="cs-CZ" sz="2400" dirty="0"/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Tělo</a:t>
            </a:r>
            <a:r>
              <a:rPr lang="cs-CZ" sz="2400" dirty="0"/>
              <a:t>: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	</a:t>
            </a:r>
            <a:r>
              <a:rPr lang="cs-CZ" sz="2400" b="1" dirty="0"/>
              <a:t>&lt;</a:t>
            </a:r>
            <a:r>
              <a:rPr lang="cs-CZ" sz="2400" b="1" dirty="0"/>
              <a:t>p&gt;Tento odstavec bude červený. &lt;/p&gt;</a:t>
            </a:r>
            <a:br>
              <a:rPr lang="cs-CZ" sz="2400" b="1" dirty="0"/>
            </a:br>
            <a:r>
              <a:rPr lang="cs-CZ" sz="2400" b="1" dirty="0"/>
              <a:t>&lt;</a:t>
            </a:r>
            <a:r>
              <a:rPr lang="cs-CZ" sz="2400" b="1" dirty="0"/>
              <a:t>p&gt;Tento mimochodem také, protože červené budou všechny.&lt;/p&gt;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400" b="1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 sz="2400" dirty="0"/>
              <a:t>Chci udělat odstavec červeným písmem pomocí CSS. </a:t>
            </a:r>
            <a:br>
              <a:rPr lang="cs-CZ" sz="2400" dirty="0"/>
            </a:br>
            <a:r>
              <a:rPr lang="cs-CZ" sz="2400" dirty="0"/>
              <a:t>Jde to třemi způsoby</a:t>
            </a:r>
            <a:r>
              <a:rPr lang="cs-CZ" sz="1700" dirty="0"/>
              <a:t>: </a:t>
            </a:r>
          </a:p>
        </p:txBody>
      </p:sp>
      <p:sp>
        <p:nvSpPr>
          <p:cNvPr id="3175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0831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2708920"/>
            <a:ext cx="7772400" cy="2620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/>
              <a:t>Prvky, pro které má definice platit, popisují </a:t>
            </a:r>
            <a:r>
              <a:rPr lang="cs-CZ" sz="2400" b="1" dirty="0"/>
              <a:t>selektory</a:t>
            </a:r>
            <a:r>
              <a:rPr lang="cs-CZ" sz="2400" dirty="0"/>
              <a:t>.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Selektorem může být</a:t>
            </a:r>
            <a:r>
              <a:rPr lang="cs-CZ" sz="2400" dirty="0"/>
              <a:t>: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 lvl="1">
              <a:lnSpc>
                <a:spcPct val="80000"/>
              </a:lnSpc>
            </a:pPr>
            <a:r>
              <a:rPr lang="cs-CZ" sz="2400" dirty="0"/>
              <a:t>Název prvku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Třída</a:t>
            </a:r>
          </a:p>
          <a:p>
            <a:pPr lvl="1">
              <a:lnSpc>
                <a:spcPct val="80000"/>
              </a:lnSpc>
            </a:pPr>
            <a:r>
              <a:rPr lang="cs-CZ" sz="2400" dirty="0"/>
              <a:t>Identifikátor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/>
              <a:t>Přiřazení definic prvkům stránky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528192"/>
            <a:ext cx="8229600" cy="506916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cs-CZ" sz="2400" dirty="0">
                <a:solidFill>
                  <a:srgbClr val="FF0000"/>
                </a:solidFill>
              </a:rPr>
              <a:t>název </a:t>
            </a:r>
            <a:r>
              <a:rPr lang="cs-CZ" sz="2400" dirty="0">
                <a:solidFill>
                  <a:srgbClr val="FF0000"/>
                </a:solidFill>
              </a:rPr>
              <a:t>prvku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– </a:t>
            </a:r>
            <a:r>
              <a:rPr lang="cs-CZ" sz="2400" dirty="0"/>
              <a:t>např. p, body, h1, atd.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– </a:t>
            </a:r>
            <a:r>
              <a:rPr lang="cs-CZ" sz="2400" dirty="0"/>
              <a:t>pravidlo se pak vztahuje na všechny prvky tohoto </a:t>
            </a:r>
            <a:r>
              <a:rPr lang="cs-CZ" sz="2400" dirty="0"/>
              <a:t>typu</a:t>
            </a:r>
          </a:p>
          <a:p>
            <a:pPr lvl="1">
              <a:lnSpc>
                <a:spcPct val="80000"/>
              </a:lnSpc>
            </a:pPr>
            <a:endParaRPr lang="cs-CZ" sz="1000" dirty="0"/>
          </a:p>
          <a:p>
            <a:pPr lvl="1">
              <a:lnSpc>
                <a:spcPct val="80000"/>
              </a:lnSpc>
            </a:pPr>
            <a:r>
              <a:rPr lang="cs-CZ" sz="2400" dirty="0">
                <a:solidFill>
                  <a:srgbClr val="FF0000"/>
                </a:solidFill>
              </a:rPr>
              <a:t>třída </a:t>
            </a:r>
            <a:r>
              <a:rPr lang="cs-CZ" sz="2400" dirty="0">
                <a:solidFill>
                  <a:srgbClr val="FF0000"/>
                </a:solidFill>
              </a:rPr>
              <a:t>(</a:t>
            </a:r>
            <a:r>
              <a:rPr lang="cs-CZ" sz="2400" dirty="0" err="1">
                <a:solidFill>
                  <a:srgbClr val="FF0000"/>
                </a:solidFill>
              </a:rPr>
              <a:t>class</a:t>
            </a:r>
            <a:r>
              <a:rPr lang="cs-CZ" sz="2400" dirty="0">
                <a:solidFill>
                  <a:srgbClr val="FF0000"/>
                </a:solidFill>
              </a:rPr>
              <a:t>)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– </a:t>
            </a:r>
            <a:r>
              <a:rPr lang="cs-CZ" sz="2400" dirty="0"/>
              <a:t>zapisuje se tečkou za jménem prvku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– </a:t>
            </a:r>
            <a:r>
              <a:rPr lang="cs-CZ" sz="2400" dirty="0"/>
              <a:t>např. h1.nadpis nebo </a:t>
            </a:r>
            <a:r>
              <a:rPr lang="cs-CZ" sz="2400" dirty="0" err="1"/>
              <a:t>p.poznamka</a:t>
            </a:r>
            <a:endParaRPr lang="cs-CZ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	v </a:t>
            </a:r>
            <a:r>
              <a:rPr lang="cs-CZ" sz="2400" dirty="0" err="1"/>
              <a:t>html</a:t>
            </a:r>
            <a:r>
              <a:rPr lang="cs-CZ" sz="2400" dirty="0"/>
              <a:t>: </a:t>
            </a:r>
            <a:r>
              <a:rPr lang="cs-CZ" sz="2400" dirty="0"/>
              <a:t>…&lt;</a:t>
            </a:r>
            <a:r>
              <a:rPr lang="cs-CZ" sz="2400" dirty="0"/>
              <a:t>h1 </a:t>
            </a:r>
            <a:r>
              <a:rPr lang="cs-CZ" sz="2400" dirty="0" err="1"/>
              <a:t>class</a:t>
            </a:r>
            <a:r>
              <a:rPr lang="cs-CZ" sz="2400" dirty="0"/>
              <a:t>=</a:t>
            </a:r>
            <a:r>
              <a:rPr lang="en-US" sz="2400" dirty="0"/>
              <a:t>“</a:t>
            </a:r>
            <a:r>
              <a:rPr lang="cs-CZ" sz="2400" dirty="0"/>
              <a:t>nadpis</a:t>
            </a:r>
            <a:r>
              <a:rPr lang="en-US" sz="2400" dirty="0"/>
              <a:t>”</a:t>
            </a:r>
            <a:r>
              <a:rPr lang="cs-CZ" sz="2400" dirty="0"/>
              <a:t>&gt;nadpis&lt;/h1&gt;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/>
              <a:t>	</a:t>
            </a:r>
            <a:r>
              <a:rPr lang="cs-CZ" sz="2400" dirty="0"/>
              <a:t>v CSS: … h1.nadpis</a:t>
            </a:r>
            <a:r>
              <a:rPr lang="en-US" sz="2400" dirty="0"/>
              <a:t> </a:t>
            </a:r>
            <a:r>
              <a:rPr lang="en-US" sz="2400" dirty="0"/>
              <a:t>{ color</a:t>
            </a:r>
            <a:r>
              <a:rPr lang="cs-CZ" sz="2400" dirty="0"/>
              <a:t>: </a:t>
            </a:r>
            <a:r>
              <a:rPr lang="en-US" sz="2400" dirty="0"/>
              <a:t>red</a:t>
            </a:r>
            <a:r>
              <a:rPr lang="en-US" sz="2400" dirty="0"/>
              <a:t>}</a:t>
            </a:r>
            <a:endParaRPr lang="cs-CZ" sz="2400" dirty="0"/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cs-CZ" sz="1000" dirty="0"/>
          </a:p>
          <a:p>
            <a:pPr lvl="1">
              <a:lnSpc>
                <a:spcPct val="80000"/>
              </a:lnSpc>
            </a:pPr>
            <a:r>
              <a:rPr lang="cs-CZ" sz="2400" dirty="0">
                <a:solidFill>
                  <a:srgbClr val="FF0000"/>
                </a:solidFill>
              </a:rPr>
              <a:t>identifikátor (id</a:t>
            </a:r>
            <a:r>
              <a:rPr lang="cs-CZ" sz="2400" dirty="0">
                <a:solidFill>
                  <a:srgbClr val="FF0000"/>
                </a:solidFill>
              </a:rPr>
              <a:t>)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– pozor</a:t>
            </a:r>
            <a:r>
              <a:rPr lang="cs-CZ" sz="2400" dirty="0"/>
              <a:t>, id stejné hodnoty se může na stránce vyskytovat pouze </a:t>
            </a:r>
            <a:r>
              <a:rPr lang="cs-CZ" sz="2400" dirty="0"/>
              <a:t>jednou </a:t>
            </a:r>
            <a:br>
              <a:rPr lang="cs-CZ" sz="2400" dirty="0"/>
            </a:br>
            <a:r>
              <a:rPr lang="cs-CZ" sz="2400" dirty="0"/>
              <a:t>– CSS: div</a:t>
            </a:r>
            <a:r>
              <a:rPr lang="en-US" sz="2400" dirty="0"/>
              <a:t>#</a:t>
            </a:r>
            <a:r>
              <a:rPr lang="cs-CZ" sz="2400" dirty="0" err="1"/>
              <a:t>zahlavi</a:t>
            </a:r>
            <a:r>
              <a:rPr lang="cs-CZ" sz="2400" dirty="0"/>
              <a:t> </a:t>
            </a:r>
            <a:br>
              <a:rPr lang="cs-CZ" sz="2400" dirty="0"/>
            </a:br>
            <a:r>
              <a:rPr lang="cs-CZ" sz="2400" dirty="0"/>
              <a:t>– </a:t>
            </a:r>
            <a:r>
              <a:rPr lang="cs-CZ" sz="2400" dirty="0" err="1"/>
              <a:t>html</a:t>
            </a:r>
            <a:r>
              <a:rPr lang="cs-CZ" sz="2400" dirty="0"/>
              <a:t>: &lt;div id=</a:t>
            </a:r>
            <a:r>
              <a:rPr lang="en-US" sz="2400" dirty="0"/>
              <a:t>“</a:t>
            </a:r>
            <a:r>
              <a:rPr lang="en-US" sz="2400" dirty="0" err="1"/>
              <a:t>zahlavi</a:t>
            </a:r>
            <a:r>
              <a:rPr lang="en-US" sz="2400" dirty="0"/>
              <a:t>”</a:t>
            </a:r>
            <a:r>
              <a:rPr lang="cs-CZ" sz="2400" dirty="0"/>
              <a:t>&gt;záhlaví&lt;/div&gt;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/>
              <a:t>Přiřazení definic prvkům stránky</a:t>
            </a:r>
          </a:p>
        </p:txBody>
      </p:sp>
      <p:sp>
        <p:nvSpPr>
          <p:cNvPr id="5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74825" y="6237289"/>
            <a:ext cx="433388" cy="35877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780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351584" y="1412776"/>
            <a:ext cx="7772400" cy="5069160"/>
          </a:xfrm>
        </p:spPr>
        <p:txBody>
          <a:bodyPr/>
          <a:lstStyle/>
          <a:p>
            <a:r>
              <a:rPr lang="cs-CZ" sz="2200" dirty="0"/>
              <a:t>přednost mají přesnější, </a:t>
            </a:r>
            <a:r>
              <a:rPr lang="cs-CZ" sz="2200" b="1" dirty="0"/>
              <a:t>konkrétnější </a:t>
            </a:r>
            <a:r>
              <a:rPr lang="cs-CZ" sz="2200" dirty="0"/>
              <a:t>pravidla před pravidly obecnějšími</a:t>
            </a:r>
          </a:p>
          <a:p>
            <a:pPr lvl="2">
              <a:buFont typeface="Wingdings" pitchFamily="2" charset="2"/>
              <a:buNone/>
            </a:pPr>
            <a:r>
              <a:rPr lang="cs-CZ" sz="2200" dirty="0">
                <a:solidFill>
                  <a:srgbClr val="FF0000"/>
                </a:solidFill>
              </a:rPr>
              <a:t>p </a:t>
            </a:r>
            <a:r>
              <a:rPr lang="en-US" sz="2200" dirty="0">
                <a:solidFill>
                  <a:srgbClr val="FF0000"/>
                </a:solidFill>
              </a:rPr>
              <a:t>{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color</a:t>
            </a:r>
            <a:r>
              <a:rPr lang="cs-CZ" sz="2200" dirty="0">
                <a:solidFill>
                  <a:srgbClr val="FF0000"/>
                </a:solidFill>
              </a:rPr>
              <a:t>: blue</a:t>
            </a:r>
            <a:r>
              <a:rPr lang="en-US" sz="2200" dirty="0">
                <a:solidFill>
                  <a:srgbClr val="FF0000"/>
                </a:solidFill>
              </a:rPr>
              <a:t>}</a:t>
            </a:r>
            <a:endParaRPr lang="cs-CZ" sz="2200" dirty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None/>
            </a:pPr>
            <a:r>
              <a:rPr lang="cs-CZ" sz="2200" dirty="0">
                <a:solidFill>
                  <a:srgbClr val="FF0000"/>
                </a:solidFill>
              </a:rPr>
              <a:t>p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  <a:r>
              <a:rPr lang="en-US" sz="2200" dirty="0" err="1">
                <a:solidFill>
                  <a:srgbClr val="FF0000"/>
                </a:solidFill>
              </a:rPr>
              <a:t>poznamka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{</a:t>
            </a:r>
            <a:r>
              <a:rPr lang="cs-CZ" sz="2200" dirty="0">
                <a:solidFill>
                  <a:srgbClr val="FF0000"/>
                </a:solidFill>
              </a:rPr>
              <a:t> </a:t>
            </a:r>
            <a:r>
              <a:rPr lang="cs-CZ" sz="2200" dirty="0" err="1">
                <a:solidFill>
                  <a:srgbClr val="FF0000"/>
                </a:solidFill>
              </a:rPr>
              <a:t>color</a:t>
            </a:r>
            <a:r>
              <a:rPr lang="cs-CZ" sz="2200" dirty="0">
                <a:solidFill>
                  <a:srgbClr val="FF0000"/>
                </a:solidFill>
              </a:rPr>
              <a:t>: </a:t>
            </a:r>
            <a:r>
              <a:rPr lang="cs-CZ" sz="2200" dirty="0" err="1">
                <a:solidFill>
                  <a:srgbClr val="FF0000"/>
                </a:solidFill>
              </a:rPr>
              <a:t>red</a:t>
            </a:r>
            <a:r>
              <a:rPr lang="en-US" sz="2200" dirty="0">
                <a:solidFill>
                  <a:srgbClr val="FF0000"/>
                </a:solidFill>
              </a:rPr>
              <a:t>}</a:t>
            </a:r>
            <a:endParaRPr lang="cs-CZ" sz="2200" dirty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None/>
            </a:pPr>
            <a:r>
              <a:rPr lang="cs-CZ" sz="2200" dirty="0">
                <a:solidFill>
                  <a:srgbClr val="FF0000"/>
                </a:solidFill>
              </a:rPr>
              <a:t>p</a:t>
            </a:r>
            <a:r>
              <a:rPr lang="en-US" sz="2200" dirty="0">
                <a:solidFill>
                  <a:srgbClr val="FF0000"/>
                </a:solidFill>
              </a:rPr>
              <a:t>#</a:t>
            </a:r>
            <a:r>
              <a:rPr lang="cs-CZ" sz="2200" dirty="0">
                <a:solidFill>
                  <a:srgbClr val="FF0000"/>
                </a:solidFill>
              </a:rPr>
              <a:t>pozn1 </a:t>
            </a:r>
            <a:r>
              <a:rPr lang="en-US" sz="2200" dirty="0">
                <a:solidFill>
                  <a:srgbClr val="FF0000"/>
                </a:solidFill>
              </a:rPr>
              <a:t>{ color</a:t>
            </a:r>
            <a:r>
              <a:rPr lang="cs-CZ" sz="2200" dirty="0">
                <a:solidFill>
                  <a:srgbClr val="FF0000"/>
                </a:solidFill>
              </a:rPr>
              <a:t>:</a:t>
            </a:r>
            <a:r>
              <a:rPr lang="en-US" sz="2200" dirty="0">
                <a:solidFill>
                  <a:srgbClr val="FF0000"/>
                </a:solidFill>
              </a:rPr>
              <a:t> green}</a:t>
            </a:r>
            <a:endParaRPr lang="cs-CZ" sz="2200" dirty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None/>
            </a:pPr>
            <a:endParaRPr lang="cs-CZ" sz="2200" dirty="0">
              <a:solidFill>
                <a:srgbClr val="E37E33"/>
              </a:solidFill>
            </a:endParaRPr>
          </a:p>
          <a:p>
            <a:r>
              <a:rPr lang="cs-CZ" sz="2200" dirty="0"/>
              <a:t>v případě, že se sejdou stejně konkrétní definice téže vlastnosti, záleží na jejich pořadí – použije se ta, která je zapsaná </a:t>
            </a:r>
            <a:r>
              <a:rPr lang="cs-CZ" sz="2200" b="1" dirty="0"/>
              <a:t>později </a:t>
            </a:r>
          </a:p>
          <a:p>
            <a:pPr>
              <a:buFont typeface="Wingdings" pitchFamily="2" charset="2"/>
              <a:buNone/>
            </a:pPr>
            <a:endParaRPr lang="cs-CZ" sz="2200" b="1" dirty="0"/>
          </a:p>
          <a:p>
            <a:r>
              <a:rPr lang="cs-CZ" sz="2200" dirty="0"/>
              <a:t>styly definované přímo ve značkách prvků mají nejvyšší prioritu, tedy i přednost před definicemi v hlavičce nebo ve </a:t>
            </a:r>
            <a:r>
              <a:rPr lang="cs-CZ" sz="2200" dirty="0" err="1"/>
              <a:t>stylopisu</a:t>
            </a:r>
            <a:endParaRPr lang="cs-CZ" sz="2200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 dirty="0" smtClean="0"/>
              <a:t>Pravidla kaskády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367809" y="2132856"/>
            <a:ext cx="3645693" cy="3384376"/>
          </a:xfrm>
        </p:spPr>
        <p:txBody>
          <a:bodyPr/>
          <a:lstStyle/>
          <a:p>
            <a:r>
              <a:rPr lang="cs-CZ" dirty="0">
                <a:hlinkClick r:id="rId2" action="ppaction://hlinksldjump"/>
              </a:rPr>
              <a:t>Typ písma</a:t>
            </a:r>
            <a:endParaRPr lang="cs-CZ" dirty="0"/>
          </a:p>
          <a:p>
            <a:r>
              <a:rPr lang="cs-CZ" dirty="0">
                <a:hlinkClick r:id="rId3" action="ppaction://hlinksldjump"/>
              </a:rPr>
              <a:t>Velikost písma</a:t>
            </a:r>
            <a:endParaRPr lang="cs-CZ" dirty="0"/>
          </a:p>
          <a:p>
            <a:r>
              <a:rPr lang="cs-CZ" dirty="0">
                <a:hlinkClick r:id="rId4" action="ppaction://hlinksldjump"/>
              </a:rPr>
              <a:t>Barva písma</a:t>
            </a:r>
            <a:endParaRPr lang="cs-CZ" dirty="0"/>
          </a:p>
          <a:p>
            <a:r>
              <a:rPr lang="cs-CZ" dirty="0">
                <a:hlinkClick r:id="rId5" action="ppaction://hlinksldjump"/>
              </a:rPr>
              <a:t>Řez písma</a:t>
            </a:r>
            <a:endParaRPr lang="cs-CZ" dirty="0"/>
          </a:p>
          <a:p>
            <a:r>
              <a:rPr lang="cs-CZ" dirty="0">
                <a:hlinkClick r:id="rId6" action="ppaction://hlinksldjump"/>
              </a:rPr>
              <a:t>Dekorace písma</a:t>
            </a:r>
            <a:endParaRPr lang="cs-CZ" dirty="0"/>
          </a:p>
          <a:p>
            <a:r>
              <a:rPr lang="cs-CZ" dirty="0">
                <a:hlinkClick r:id="rId7" action="ppaction://hlinksldjump"/>
              </a:rPr>
              <a:t>Zarovnávání textu</a:t>
            </a:r>
            <a:endParaRPr lang="cs-CZ" dirty="0"/>
          </a:p>
          <a:p>
            <a:pPr>
              <a:buFont typeface="Wingdings" pitchFamily="2" charset="2"/>
              <a:buNone/>
            </a:pPr>
            <a:endParaRPr lang="cs-CZ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/>
              <a:t>Formátování textu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Blokové prvky jsou například: &lt;p&gt;, &lt;div&gt;, &lt;h1&gt;-&lt;h6&gt;, &lt;</a:t>
            </a:r>
            <a:r>
              <a:rPr lang="cs-CZ" dirty="0" err="1"/>
              <a:t>ul</a:t>
            </a:r>
            <a:r>
              <a:rPr lang="cs-CZ" dirty="0"/>
              <a:t>&gt;,&lt;body&gt;</a:t>
            </a:r>
          </a:p>
          <a:p>
            <a:r>
              <a:rPr lang="cs-CZ" dirty="0"/>
              <a:t>Blokové vlastnosti CSS umožňují definovat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odstupy mezi bloky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rozměry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pozadí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rámečky</a:t>
            </a:r>
          </a:p>
          <a:p>
            <a:pPr lvl="1"/>
            <a:r>
              <a:rPr lang="cs-CZ" dirty="0" err="1">
                <a:solidFill>
                  <a:srgbClr val="FF0000"/>
                </a:solidFill>
              </a:rPr>
              <a:t>pozicování</a:t>
            </a:r>
            <a:r>
              <a:rPr lang="cs-CZ" dirty="0">
                <a:solidFill>
                  <a:srgbClr val="FF0000"/>
                </a:solidFill>
              </a:rPr>
              <a:t> na stránce</a:t>
            </a:r>
          </a:p>
          <a:p>
            <a:r>
              <a:rPr lang="cs-CZ" dirty="0"/>
              <a:t>Blokové vlastnosti se nedědí!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95600" y="277813"/>
            <a:ext cx="7772400" cy="774700"/>
          </a:xfrm>
        </p:spPr>
        <p:txBody>
          <a:bodyPr/>
          <a:lstStyle/>
          <a:p>
            <a:r>
              <a:rPr lang="cs-CZ"/>
              <a:t>Formátování bloků stránky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rstvy">
  <a:themeElements>
    <a:clrScheme name="Vlastní 1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0042C7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FF0000"/>
      </a:hlink>
      <a:folHlink>
        <a:srgbClr val="002060"/>
      </a:folHlink>
    </a:clrScheme>
    <a:fontScheme name="Vrstvy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rstvy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826</TotalTime>
  <Words>1238</Words>
  <Application>Microsoft Office PowerPoint</Application>
  <PresentationFormat>Širokoúhlá obrazovka</PresentationFormat>
  <Paragraphs>253</Paragraphs>
  <Slides>29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Times New Roman</vt:lpstr>
      <vt:lpstr>Wingdings</vt:lpstr>
      <vt:lpstr>Vrstvy</vt:lpstr>
      <vt:lpstr>Kaskádové styly</vt:lpstr>
      <vt:lpstr>Připojení stylů do stránky</vt:lpstr>
      <vt:lpstr>Chci udělat odstavec červeným písmem pomocí CSS.  Jde to třemi způsoby: </vt:lpstr>
      <vt:lpstr>Chci udělat odstavec červeným písmem pomocí CSS.  Jde to třemi způsoby: </vt:lpstr>
      <vt:lpstr>Přiřazení definic prvkům stránky</vt:lpstr>
      <vt:lpstr>Přiřazení definic prvkům stránky</vt:lpstr>
      <vt:lpstr>Pravidla kaskády</vt:lpstr>
      <vt:lpstr>Formátování textu</vt:lpstr>
      <vt:lpstr>Formátování bloků stránky</vt:lpstr>
      <vt:lpstr>Oblasti blokových prvků</vt:lpstr>
      <vt:lpstr>Rozměry bloku width</vt:lpstr>
      <vt:lpstr>Rámečky border</vt:lpstr>
      <vt:lpstr>Odstup od rámečku  padding</vt:lpstr>
      <vt:lpstr>Okraje  margin</vt:lpstr>
      <vt:lpstr>Styl pozadí  background</vt:lpstr>
      <vt:lpstr>Plovoucí prvky float</vt:lpstr>
      <vt:lpstr>Vlastnost  clear</vt:lpstr>
      <vt:lpstr>Vztah plaváčků k neplavcům a naopak</vt:lpstr>
      <vt:lpstr>Vynucené včlenění plaváčka dovnitř rodičovského bloku</vt:lpstr>
      <vt:lpstr>Hodnoty a jednotky  1/2</vt:lpstr>
      <vt:lpstr>Hodnoty a jednotky  2/2</vt:lpstr>
      <vt:lpstr>Prezentace aplikace PowerPoint</vt:lpstr>
      <vt:lpstr>Příklad použití vlastnosti clear:</vt:lpstr>
      <vt:lpstr>Řez písma font-style  font-weight</vt:lpstr>
      <vt:lpstr>Zarovnávání textu text-align</vt:lpstr>
      <vt:lpstr>Barva písma color</vt:lpstr>
      <vt:lpstr>Dekorace písma text-decoration</vt:lpstr>
      <vt:lpstr>Velikost písma font-size</vt:lpstr>
      <vt:lpstr>Typ písma  font-family</vt:lpstr>
    </vt:vector>
  </TitlesOfParts>
  <Company>Doma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Kaskádové styly</dc:title>
  <dc:creator>U nas doma</dc:creator>
  <cp:lastModifiedBy>synek</cp:lastModifiedBy>
  <cp:revision>47</cp:revision>
  <dcterms:created xsi:type="dcterms:W3CDTF">2006-03-10T16:38:53Z</dcterms:created>
  <dcterms:modified xsi:type="dcterms:W3CDTF">2017-02-14T23:35:23Z</dcterms:modified>
</cp:coreProperties>
</file>